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custom-properties+xml" PartName="/docProps/custom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presProps+xml" PartName="/ppt/presProps.xml"/>
  <Override ContentType="application/vnd.openxmlformats-officedocument.presentationml.presentation.main+xml" PartName="/ppt/presentation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?><Relationships xmlns="http://schemas.openxmlformats.org/package/2006/relationships"><Relationship Target="ppt/presentation.xml" Type="http://schemas.openxmlformats.org/officeDocument/2006/relationships/officeDocument" Id="rId1"></Relationship><Relationship Target="docProps/core.xml" Type="http://schemas.openxmlformats.org/package/2006/relationships/metadata/core-properties" Id="rId2"></Relationship><Relationship Target="docProps/app.xml" Type="http://schemas.openxmlformats.org/officeDocument/2006/relationships/extended-properties" Id="rId3"></Relationship><Relationship Target="docProps/custom.xml" Type="http://schemas.openxmlformats.org/officeDocument/2006/relationships/custom-properties" Id="rId4"></Relationship><Relationship Target="docProps/thumbnail.jpeg" Type="http://schemas.openxmlformats.org/package/2006/relationships/metadata/thumbnail" Id="rId5"></Relationship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68" r:id="rId4"/>
    <p:sldId id="279" r:id="rId5"/>
    <p:sldId id="278" r:id="rId6"/>
    <p:sldId id="270" r:id="rId7"/>
    <p:sldId id="271" r:id="rId8"/>
    <p:sldId id="280" r:id="rId9"/>
    <p:sldId id="272" r:id="rId10"/>
    <p:sldId id="281" r:id="rId11"/>
    <p:sldId id="273" r:id="rId12"/>
    <p:sldId id="274" r:id="rId13"/>
    <p:sldId id="275" r:id="rId14"/>
    <p:sldId id="276" r:id="rId15"/>
  </p:sldIdLst>
  <p:sldSz cx="12192000" cy="6858000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686D"/>
    <a:srgbClr val="7B6967"/>
    <a:srgbClr val="AF33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063" autoAdjust="0"/>
    <p:restoredTop sz="97481" autoAdjust="0"/>
  </p:normalViewPr>
  <p:slideViewPr>
    <p:cSldViewPr showGuides="1">
      <p:cViewPr varScale="1">
        <p:scale>
          <a:sx n="115" d="100"/>
          <a:sy n="115" d="100"/>
        </p:scale>
        <p:origin x="1024" y="20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?><Relationships xmlns="http://schemas.openxmlformats.org/package/2006/relationships"><Relationship Target="slides/slide7.xml" Type="http://schemas.openxmlformats.org/officeDocument/2006/relationships/slide" Id="rId8"></Relationship><Relationship Target="slides/slide12.xml" Type="http://schemas.openxmlformats.org/officeDocument/2006/relationships/slide" Id="rId13"></Relationship><Relationship Target="viewProps.xml" Type="http://schemas.openxmlformats.org/officeDocument/2006/relationships/viewProps" Id="rId18"></Relationship><Relationship Target="slides/slide2.xml" Type="http://schemas.openxmlformats.org/officeDocument/2006/relationships/slide" Id="rId3"></Relationship><Relationship Target="slides/slide6.xml" Type="http://schemas.openxmlformats.org/officeDocument/2006/relationships/slide" Id="rId7"></Relationship><Relationship Target="slides/slide11.xml" Type="http://schemas.openxmlformats.org/officeDocument/2006/relationships/slide" Id="rId12"></Relationship><Relationship Target="presProps.xml" Type="http://schemas.openxmlformats.org/officeDocument/2006/relationships/presProps" Id="rId17"></Relationship><Relationship Target="slides/slide1.xml" Type="http://schemas.openxmlformats.org/officeDocument/2006/relationships/slide" Id="rId2"></Relationship><Relationship Target="notesMasters/notesMaster1.xml" Type="http://schemas.openxmlformats.org/officeDocument/2006/relationships/notesMaster" Id="rId16"></Relationship><Relationship Target="tableStyles.xml" Type="http://schemas.openxmlformats.org/officeDocument/2006/relationships/tableStyles" Id="rId20"></Relationship><Relationship Target="slideMasters/slideMaster1.xml" Type="http://schemas.openxmlformats.org/officeDocument/2006/relationships/slideMaster" Id="rId1"></Relationship><Relationship Target="slides/slide5.xml" Type="http://schemas.openxmlformats.org/officeDocument/2006/relationships/slide" Id="rId6"></Relationship><Relationship Target="slides/slide10.xml" Type="http://schemas.openxmlformats.org/officeDocument/2006/relationships/slide" Id="rId11"></Relationship><Relationship Target="slides/slide4.xml" Type="http://schemas.openxmlformats.org/officeDocument/2006/relationships/slide" Id="rId5"></Relationship><Relationship Target="slides/slide14.xml" Type="http://schemas.openxmlformats.org/officeDocument/2006/relationships/slide" Id="rId15"></Relationship><Relationship Target="slides/slide9.xml" Type="http://schemas.openxmlformats.org/officeDocument/2006/relationships/slide" Id="rId10"></Relationship><Relationship Target="theme/theme1.xml" Type="http://schemas.openxmlformats.org/officeDocument/2006/relationships/theme" Id="rId19"></Relationship><Relationship Target="slides/slide3.xml" Type="http://schemas.openxmlformats.org/officeDocument/2006/relationships/slide" Id="rId4"></Relationship><Relationship Target="slides/slide8.xml" Type="http://schemas.openxmlformats.org/officeDocument/2006/relationships/slide" Id="rId9"></Relationship><Relationship Target="slides/slide13.xml" Type="http://schemas.openxmlformats.org/officeDocument/2006/relationships/slide" Id="rId14"></Relationship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ca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20BCB5F9-7167-441E-8F44-838ADA5C2776}" type="datetimeFigureOut">
              <a:rPr lang="ca-ES"/>
              <a:pPr>
                <a:defRPr/>
              </a:pPr>
              <a:t>22/10/21</a:t>
            </a:fld>
            <a:endParaRPr lang="ca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a-ES" noProof="0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ca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ca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08596FBF-0CF1-452C-9852-2FA520EDAEF7}" type="slidenum">
              <a:rPr lang="ca-ES"/>
              <a:pPr>
                <a:defRPr/>
              </a:pPr>
              <a:t>‹Nº›</a:t>
            </a:fld>
            <a:endParaRPr lang="ca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8596FBF-0CF1-452C-9852-2FA520EDAEF7}" type="slidenum">
              <a:rPr lang="ca-ES" smtClean="0"/>
              <a:pPr>
                <a:defRPr/>
              </a:pPr>
              <a:t>1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318138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E40F69-6E98-4B0C-A16E-E9624A24D82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E550F9-4129-4971-B07D-953BD7708C3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4F814D-4C13-47A9-A930-E6B2047ABA7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6176A5-0351-4B67-B054-A4C718AD6C9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E1750C-FE0F-4870-9ED4-7AFDD050778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1A747C-93D7-422C-B7CA-BD99456B849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4BEA16-35A5-4C76-A6D9-B4E1EF97B3E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FC4326-B58D-47B6-883D-804590A2283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a-E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64753D-4CC1-4FEB-90F6-1B09FEEFBFB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CE113D-581C-46D5-A764-0FCD78DB6C2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203E35-E84D-4106-9003-40E54CBBF1F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2622715B-29D9-4B70-A3A3-7F7FCC47B6E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piomet4health.eu/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logo_pp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08165" y="6129634"/>
            <a:ext cx="2375670" cy="331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 Box 6"/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XXI Encuentro de Cooperación </a:t>
            </a:r>
            <a:r>
              <a:rPr lang="es-ES" sz="20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2052" name="Text Box 7"/>
          <p:cNvSpPr txBox="1">
            <a:spLocks noChangeArrowheads="1"/>
          </p:cNvSpPr>
          <p:nvPr/>
        </p:nvSpPr>
        <p:spPr bwMode="auto">
          <a:xfrm>
            <a:off x="4403674" y="1122028"/>
            <a:ext cx="3456657" cy="243143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" sz="1400" b="1">
                <a:solidFill>
                  <a:srgbClr val="7B6967"/>
                </a:solidFill>
                <a:latin typeface="Tahoma" pitchFamily="34" charset="0"/>
              </a:rPr>
              <a:t>17 de noviembre de 2021</a:t>
            </a:r>
            <a:endParaRPr lang="es-ES" sz="1400">
              <a:latin typeface="Tahoma" pitchFamily="34" charset="0"/>
            </a:endParaRPr>
          </a:p>
        </p:txBody>
      </p:sp>
      <p:pic>
        <p:nvPicPr>
          <p:cNvPr id="2053" name="Picture 8" descr="logo nuev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69128" y="6021288"/>
            <a:ext cx="1355463" cy="561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Rectangle 14"/>
          <p:cNvSpPr>
            <a:spLocks noChangeArrowheads="1"/>
          </p:cNvSpPr>
          <p:nvPr/>
        </p:nvSpPr>
        <p:spPr bwMode="auto">
          <a:xfrm>
            <a:off x="803411" y="2009129"/>
            <a:ext cx="10585175" cy="96159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a-ES" sz="2000"/>
          </a:p>
        </p:txBody>
      </p:sp>
      <p:sp>
        <p:nvSpPr>
          <p:cNvPr id="2055" name="Rectangle 13"/>
          <p:cNvSpPr>
            <a:spLocks noChangeArrowheads="1"/>
          </p:cNvSpPr>
          <p:nvPr/>
        </p:nvSpPr>
        <p:spPr bwMode="auto">
          <a:xfrm>
            <a:off x="1055440" y="2269672"/>
            <a:ext cx="98650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en-US" sz="2000" b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SPIOMET: low-dose combination of 3 compounds in a single pill for treating PCOS</a:t>
            </a:r>
            <a:endParaRPr lang="es-ES" sz="20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2071" name="Rectangle 23"/>
          <p:cNvSpPr>
            <a:spLocks noChangeArrowheads="1"/>
          </p:cNvSpPr>
          <p:nvPr/>
        </p:nvSpPr>
        <p:spPr bwMode="auto">
          <a:xfrm>
            <a:off x="1524001" y="2727325"/>
            <a:ext cx="4413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200" b="1">
                <a:cs typeface="Times New Roman" pitchFamily="18" charset="0"/>
              </a:rPr>
              <a:t>      </a:t>
            </a:r>
            <a:endParaRPr lang="en-US"/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auto">
          <a:xfrm>
            <a:off x="1524001" y="4305300"/>
            <a:ext cx="2905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200" b="1">
                <a:cs typeface="Times New Roman" pitchFamily="18" charset="0"/>
              </a:rPr>
              <a:t>  </a:t>
            </a:r>
            <a:r>
              <a:rPr lang="es-ES" sz="600"/>
              <a:t> </a:t>
            </a:r>
            <a:endParaRPr lang="es-ES"/>
          </a:p>
        </p:txBody>
      </p:sp>
      <p:pic>
        <p:nvPicPr>
          <p:cNvPr id="15" name="Imagen 14" descr="Imagen que contiene dibujo&#10;&#10;Descripción generada automáticamente">
            <a:extLst>
              <a:ext uri="{FF2B5EF4-FFF2-40B4-BE49-F238E27FC236}">
                <a16:creationId xmlns:a16="http://schemas.microsoft.com/office/drawing/2014/main" id="{F0219652-8DF8-4973-8203-18322AB30DE6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261" y="6128430"/>
            <a:ext cx="1793724" cy="347511"/>
          </a:xfrm>
          <a:prstGeom prst="rect">
            <a:avLst/>
          </a:prstGeom>
        </p:spPr>
      </p:pic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D21FF64C-14F7-498C-8C6C-26E1E3C01262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3" name="CuadroTexto 22">
            <a:extLst>
              <a:ext uri="{FF2B5EF4-FFF2-40B4-BE49-F238E27FC236}">
                <a16:creationId xmlns:a16="http://schemas.microsoft.com/office/drawing/2014/main" id="{B8CBE60C-1935-40B1-ABC5-18A464DA571C}"/>
              </a:ext>
            </a:extLst>
          </p:cNvPr>
          <p:cNvSpPr txBox="1"/>
          <p:nvPr/>
        </p:nvSpPr>
        <p:spPr>
          <a:xfrm>
            <a:off x="4667790" y="4725144"/>
            <a:ext cx="319254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Prof. Lourdes Ibáñez</a:t>
            </a:r>
          </a:p>
          <a:p>
            <a:pPr algn="ctr"/>
            <a:r>
              <a:rPr lang="en-US" b="1">
                <a:latin typeface="Century Gothic" panose="020B0502020202020204" pitchFamily="34" charset="0"/>
                <a:cs typeface="Times New Roman" panose="02020603050405020304" pitchFamily="18" charset="0"/>
              </a:rPr>
              <a:t>Prof. Francis de </a:t>
            </a:r>
            <a:r>
              <a:rPr lang="en-US" b="1" err="1">
                <a:latin typeface="Century Gothic" panose="020B0502020202020204" pitchFamily="34" charset="0"/>
                <a:cs typeface="Times New Roman" panose="02020603050405020304" pitchFamily="18" charset="0"/>
              </a:rPr>
              <a:t>Zegher</a:t>
            </a:r>
            <a:endParaRPr lang="es-ES"/>
          </a:p>
        </p:txBody>
      </p:sp>
      <p:pic>
        <p:nvPicPr>
          <p:cNvPr id="25" name="Imagen 24">
            <a:extLst>
              <a:ext uri="{FF2B5EF4-FFF2-40B4-BE49-F238E27FC236}">
                <a16:creationId xmlns:a16="http://schemas.microsoft.com/office/drawing/2014/main" id="{D73B213A-E9D0-8347-A189-720A425EC52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895" t="31059" r="80262" b="57019"/>
          <a:stretch/>
        </p:blipFill>
        <p:spPr>
          <a:xfrm>
            <a:off x="3431704" y="3266496"/>
            <a:ext cx="1346200" cy="620395"/>
          </a:xfrm>
          <a:prstGeom prst="rect">
            <a:avLst/>
          </a:prstGeom>
        </p:spPr>
      </p:pic>
      <p:pic>
        <p:nvPicPr>
          <p:cNvPr id="26" name="Picture 2">
            <a:extLst>
              <a:ext uri="{FF2B5EF4-FFF2-40B4-BE49-F238E27FC236}">
                <a16:creationId xmlns:a16="http://schemas.microsoft.com/office/drawing/2014/main" id="{23F7313A-C31D-4BDF-8201-509CB2C3EE5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1904" y="3236943"/>
            <a:ext cx="1434465" cy="635000"/>
          </a:xfrm>
          <a:prstGeom prst="rect">
            <a:avLst/>
          </a:prstGeom>
          <a:noFill/>
        </p:spPr>
      </p:pic>
      <p:pic>
        <p:nvPicPr>
          <p:cNvPr id="28" name="Picture 4">
            <a:extLst>
              <a:ext uri="{FF2B5EF4-FFF2-40B4-BE49-F238E27FC236}">
                <a16:creationId xmlns:a16="http://schemas.microsoft.com/office/drawing/2014/main" id="{6CBB755E-16C4-45BE-A0A0-F4E1EFDBEA8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83835" y="3239777"/>
            <a:ext cx="1695450" cy="58356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>
            <a:extLst>
              <a:ext uri="{FF2B5EF4-FFF2-40B4-BE49-F238E27FC236}">
                <a16:creationId xmlns:a16="http://schemas.microsoft.com/office/drawing/2014/main" id="{79E50477-A844-45F3-BC44-F79871D12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>
                <a:solidFill>
                  <a:srgbClr val="7B6967"/>
                </a:solidFill>
                <a:latin typeface="Century Gothic" pitchFamily="34" charset="0"/>
              </a:rPr>
              <a:t>XXI Encuentro de Cooperación </a:t>
            </a:r>
            <a:r>
              <a:rPr lang="es-ES" sz="2000" b="1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77A6690-6E18-40CA-AAE6-FD0685272D09}"/>
              </a:ext>
            </a:extLst>
          </p:cNvPr>
          <p:cNvSpPr txBox="1"/>
          <p:nvPr/>
        </p:nvSpPr>
        <p:spPr>
          <a:xfrm>
            <a:off x="4331804" y="1772816"/>
            <a:ext cx="3384376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800" b="1">
                <a:solidFill>
                  <a:srgbClr val="2D686D"/>
                </a:solidFill>
              </a:rPr>
              <a:t>Agenda</a:t>
            </a:r>
          </a:p>
          <a:p>
            <a:endParaRPr lang="es-ES">
              <a:solidFill>
                <a:srgbClr val="2D686D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2000" err="1">
                <a:solidFill>
                  <a:srgbClr val="2D686D"/>
                </a:solidFill>
              </a:rPr>
              <a:t>Institutions</a:t>
            </a:r>
            <a:endParaRPr lang="es-ES" sz="2000">
              <a:solidFill>
                <a:srgbClr val="2D686D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2000" err="1">
                <a:solidFill>
                  <a:srgbClr val="2D686D"/>
                </a:solidFill>
              </a:rPr>
              <a:t>Product</a:t>
            </a:r>
            <a:endParaRPr lang="es-ES" sz="200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err="1">
                <a:solidFill>
                  <a:srgbClr val="2D686D"/>
                </a:solidFill>
              </a:rPr>
              <a:t>Targeted</a:t>
            </a:r>
            <a:r>
              <a:rPr lang="es-ES">
                <a:solidFill>
                  <a:srgbClr val="2D686D"/>
                </a:solidFill>
              </a:rPr>
              <a:t> </a:t>
            </a:r>
            <a:r>
              <a:rPr lang="es-ES" err="1">
                <a:solidFill>
                  <a:srgbClr val="2D686D"/>
                </a:solidFill>
              </a:rPr>
              <a:t>indication</a:t>
            </a:r>
            <a:endParaRPr lang="es-ES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err="1">
                <a:solidFill>
                  <a:srgbClr val="2D686D"/>
                </a:solidFill>
              </a:rPr>
              <a:t>Mechanisms</a:t>
            </a:r>
            <a:r>
              <a:rPr lang="es-ES">
                <a:solidFill>
                  <a:srgbClr val="2D686D"/>
                </a:solidFill>
              </a:rPr>
              <a:t> of </a:t>
            </a:r>
            <a:r>
              <a:rPr lang="es-ES" err="1">
                <a:solidFill>
                  <a:srgbClr val="2D686D"/>
                </a:solidFill>
              </a:rPr>
              <a:t>action</a:t>
            </a:r>
            <a:endParaRPr lang="es-ES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err="1">
                <a:solidFill>
                  <a:srgbClr val="2D686D"/>
                </a:solidFill>
              </a:rPr>
              <a:t>Differentiating</a:t>
            </a:r>
            <a:r>
              <a:rPr lang="es-ES">
                <a:solidFill>
                  <a:srgbClr val="2D686D"/>
                </a:solidFill>
              </a:rPr>
              <a:t> </a:t>
            </a:r>
            <a:r>
              <a:rPr lang="es-ES" err="1">
                <a:solidFill>
                  <a:srgbClr val="2D686D"/>
                </a:solidFill>
              </a:rPr>
              <a:t>features</a:t>
            </a:r>
            <a:endParaRPr lang="es-ES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>
                <a:solidFill>
                  <a:srgbClr val="2D686D"/>
                </a:solidFill>
              </a:rPr>
              <a:t>Status of </a:t>
            </a:r>
            <a:r>
              <a:rPr lang="es-ES" err="1">
                <a:solidFill>
                  <a:srgbClr val="2D686D"/>
                </a:solidFill>
              </a:rPr>
              <a:t>development</a:t>
            </a:r>
            <a:endParaRPr lang="es-ES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err="1">
                <a:solidFill>
                  <a:srgbClr val="2D686D"/>
                </a:solidFill>
              </a:rPr>
              <a:t>Intellectual</a:t>
            </a:r>
            <a:r>
              <a:rPr lang="es-ES">
                <a:solidFill>
                  <a:srgbClr val="2D686D"/>
                </a:solidFill>
              </a:rPr>
              <a:t> </a:t>
            </a:r>
            <a:r>
              <a:rPr lang="es-ES" err="1">
                <a:solidFill>
                  <a:srgbClr val="2D686D"/>
                </a:solidFill>
              </a:rPr>
              <a:t>property</a:t>
            </a:r>
            <a:endParaRPr lang="es-ES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err="1">
                <a:solidFill>
                  <a:srgbClr val="2D686D"/>
                </a:solidFill>
              </a:rPr>
              <a:t>Pitfalls</a:t>
            </a:r>
            <a:r>
              <a:rPr lang="es-ES">
                <a:solidFill>
                  <a:srgbClr val="2D686D"/>
                </a:solidFill>
              </a:rPr>
              <a:t> &amp; </a:t>
            </a:r>
            <a:r>
              <a:rPr lang="es-ES" err="1">
                <a:solidFill>
                  <a:srgbClr val="2D686D"/>
                </a:solidFill>
              </a:rPr>
              <a:t>risks</a:t>
            </a:r>
            <a:endParaRPr lang="es-ES" sz="2000">
              <a:solidFill>
                <a:srgbClr val="2D686D"/>
              </a:solidFill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2000" err="1">
                <a:solidFill>
                  <a:srgbClr val="2D686D"/>
                </a:solidFill>
              </a:rPr>
              <a:t>Partnering</a:t>
            </a:r>
            <a:r>
              <a:rPr lang="es-ES" sz="2000">
                <a:solidFill>
                  <a:srgbClr val="2D686D"/>
                </a:solidFill>
              </a:rPr>
              <a:t> </a:t>
            </a:r>
            <a:r>
              <a:rPr lang="es-ES" sz="2000" err="1">
                <a:solidFill>
                  <a:srgbClr val="2D686D"/>
                </a:solidFill>
              </a:rPr>
              <a:t>opportunities</a:t>
            </a:r>
            <a:endParaRPr lang="es-ES" sz="2000">
              <a:solidFill>
                <a:srgbClr val="2D686D"/>
              </a:solidFill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E54D1CD-3101-42F5-A4C0-B8E9837A7B78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48140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>
            <a:extLst>
              <a:ext uri="{FF2B5EF4-FFF2-40B4-BE49-F238E27FC236}">
                <a16:creationId xmlns:a16="http://schemas.microsoft.com/office/drawing/2014/main" id="{79E50477-A844-45F3-BC44-F79871D12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>
                <a:solidFill>
                  <a:srgbClr val="7B6967"/>
                </a:solidFill>
                <a:latin typeface="Century Gothic" pitchFamily="34" charset="0"/>
              </a:rPr>
              <a:t>XXI Encuentro de Cooperación </a:t>
            </a:r>
            <a:r>
              <a:rPr lang="es-ES" sz="2000" b="1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77A6690-6E18-40CA-AAE6-FD0685272D09}"/>
              </a:ext>
            </a:extLst>
          </p:cNvPr>
          <p:cNvSpPr txBox="1"/>
          <p:nvPr/>
        </p:nvSpPr>
        <p:spPr>
          <a:xfrm>
            <a:off x="119336" y="927298"/>
            <a:ext cx="2376264" cy="256993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2D686D"/>
            </a:solidFill>
          </a:ln>
        </p:spPr>
        <p:txBody>
          <a:bodyPr wrap="square">
            <a:spAutoFit/>
          </a:bodyPr>
          <a:lstStyle/>
          <a:p>
            <a:r>
              <a:rPr lang="es-ES" sz="1050" b="1" dirty="0">
                <a:solidFill>
                  <a:srgbClr val="2D686D"/>
                </a:solidFill>
              </a:rPr>
              <a:t>Agenda</a:t>
            </a:r>
          </a:p>
          <a:p>
            <a:endParaRPr lang="es-ES" sz="1050" dirty="0">
              <a:solidFill>
                <a:srgbClr val="2D686D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C00000"/>
                </a:solidFill>
              </a:rPr>
              <a:t>Institutions</a:t>
            </a:r>
            <a:endParaRPr lang="es-ES" sz="1050" dirty="0">
              <a:solidFill>
                <a:srgbClr val="C00000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Product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Targeted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indication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Mechanisms</a:t>
            </a:r>
            <a:r>
              <a:rPr lang="es-ES" sz="1050" dirty="0">
                <a:solidFill>
                  <a:srgbClr val="2D686D"/>
                </a:solidFill>
              </a:rPr>
              <a:t> of </a:t>
            </a:r>
            <a:r>
              <a:rPr lang="es-ES" sz="1050" dirty="0" err="1">
                <a:solidFill>
                  <a:srgbClr val="2D686D"/>
                </a:solidFill>
              </a:rPr>
              <a:t>action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Differentiating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features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>
                <a:solidFill>
                  <a:srgbClr val="2D686D"/>
                </a:solidFill>
              </a:rPr>
              <a:t>Status of </a:t>
            </a:r>
            <a:r>
              <a:rPr lang="es-ES" sz="1050" dirty="0" err="1">
                <a:solidFill>
                  <a:srgbClr val="2D686D"/>
                </a:solidFill>
              </a:rPr>
              <a:t>development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Intellectual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property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Pitfalls</a:t>
            </a:r>
            <a:r>
              <a:rPr lang="es-ES" sz="1050" dirty="0">
                <a:solidFill>
                  <a:srgbClr val="2D686D"/>
                </a:solidFill>
              </a:rPr>
              <a:t> &amp; </a:t>
            </a:r>
            <a:r>
              <a:rPr lang="es-ES" sz="1050" dirty="0" err="1">
                <a:solidFill>
                  <a:srgbClr val="2D686D"/>
                </a:solidFill>
              </a:rPr>
              <a:t>risks</a:t>
            </a:r>
            <a:endParaRPr lang="es-ES" sz="1050" dirty="0">
              <a:solidFill>
                <a:srgbClr val="2D686D"/>
              </a:solidFill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Partnering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opportunities</a:t>
            </a:r>
            <a:endParaRPr lang="es-ES" sz="1050" dirty="0">
              <a:solidFill>
                <a:srgbClr val="2D686D"/>
              </a:solidFill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E54D1CD-3101-42F5-A4C0-B8E9837A7B78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6" name="Picture 2">
            <a:extLst>
              <a:ext uri="{FF2B5EF4-FFF2-40B4-BE49-F238E27FC236}">
                <a16:creationId xmlns:a16="http://schemas.microsoft.com/office/drawing/2014/main" id="{37E11153-9470-9345-84F5-3F8D0C2199F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625" y="2990715"/>
            <a:ext cx="2502963" cy="1107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2CAAB995-6680-D145-884F-87326FB80D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1624" y="4583718"/>
            <a:ext cx="2502963" cy="86150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CD4485-E77D-FA43-B32A-D8245E411F45}"/>
              </a:ext>
            </a:extLst>
          </p:cNvPr>
          <p:cNvSpPr txBox="1"/>
          <p:nvPr/>
        </p:nvSpPr>
        <p:spPr>
          <a:xfrm>
            <a:off x="5447928" y="3064892"/>
            <a:ext cx="56166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dirty="0"/>
          </a:p>
          <a:p>
            <a:r>
              <a:rPr lang="en-US" sz="2400" dirty="0">
                <a:solidFill>
                  <a:srgbClr val="2D686D"/>
                </a:solidFill>
              </a:rPr>
              <a:t># 1  tertiary pediatric center in Spain</a:t>
            </a:r>
          </a:p>
          <a:p>
            <a:endParaRPr lang="en-US" sz="2400" dirty="0">
              <a:solidFill>
                <a:srgbClr val="2D686D"/>
              </a:solidFill>
            </a:endParaRPr>
          </a:p>
          <a:p>
            <a:endParaRPr lang="en-US" sz="2400" dirty="0">
              <a:solidFill>
                <a:srgbClr val="2D686D"/>
              </a:solidFill>
            </a:endParaRPr>
          </a:p>
          <a:p>
            <a:endParaRPr lang="en-US" sz="2400" dirty="0">
              <a:solidFill>
                <a:srgbClr val="2D686D"/>
              </a:solidFill>
            </a:endParaRPr>
          </a:p>
          <a:p>
            <a:r>
              <a:rPr lang="en-US" sz="2400" dirty="0">
                <a:solidFill>
                  <a:srgbClr val="2D686D"/>
                </a:solidFill>
              </a:rPr>
              <a:t># 1  innovative university in Europe</a:t>
            </a:r>
          </a:p>
        </p:txBody>
      </p:sp>
    </p:spTree>
    <p:extLst>
      <p:ext uri="{BB962C8B-B14F-4D97-AF65-F5344CB8AC3E}">
        <p14:creationId xmlns:p14="http://schemas.microsoft.com/office/powerpoint/2010/main" val="18656220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91B265-EE30-6B4D-B4EC-3EC454471B78}"/>
              </a:ext>
            </a:extLst>
          </p:cNvPr>
          <p:cNvSpPr txBox="1"/>
          <p:nvPr/>
        </p:nvSpPr>
        <p:spPr>
          <a:xfrm>
            <a:off x="3215680" y="1686800"/>
            <a:ext cx="6912768" cy="428258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dirty="0">
                <a:solidFill>
                  <a:srgbClr val="C00000"/>
                </a:solidFill>
              </a:rPr>
              <a:t>SPIOMET</a:t>
            </a:r>
          </a:p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rgbClr val="2D686D"/>
                </a:solidFill>
              </a:rPr>
              <a:t>a low-dose combination of</a:t>
            </a:r>
          </a:p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rgbClr val="2D686D"/>
                </a:solidFill>
              </a:rPr>
              <a:t>spironolactone, pioglitazone &amp; metformin</a:t>
            </a:r>
          </a:p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rgbClr val="2D686D"/>
                </a:solidFill>
              </a:rPr>
              <a:t>for once-daily intake, in the evening</a:t>
            </a:r>
          </a:p>
          <a:p>
            <a:pPr algn="ctr">
              <a:lnSpc>
                <a:spcPct val="150000"/>
              </a:lnSpc>
            </a:pPr>
            <a:endParaRPr lang="en-US" sz="2000" dirty="0">
              <a:solidFill>
                <a:srgbClr val="2D686D"/>
              </a:solidFill>
            </a:endParaRPr>
          </a:p>
          <a:p>
            <a:pPr algn="ctr">
              <a:lnSpc>
                <a:spcPct val="150000"/>
              </a:lnSpc>
            </a:pPr>
            <a:endParaRPr lang="en-US" sz="2000" dirty="0">
              <a:solidFill>
                <a:srgbClr val="2D686D"/>
              </a:solidFill>
            </a:endParaRPr>
          </a:p>
          <a:p>
            <a:pPr algn="ctr">
              <a:lnSpc>
                <a:spcPct val="150000"/>
              </a:lnSpc>
            </a:pPr>
            <a:endParaRPr lang="en-US" sz="2000" dirty="0">
              <a:solidFill>
                <a:srgbClr val="2D686D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rgbClr val="2D686D"/>
                </a:solidFill>
              </a:rPr>
              <a:t>Apparently old &amp; simple, </a:t>
            </a:r>
          </a:p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rgbClr val="2D686D"/>
                </a:solidFill>
              </a:rPr>
              <a:t>surprisingly young &amp; complex </a:t>
            </a:r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id="{79E50477-A844-45F3-BC44-F79871D12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XXI Encuentro de Cooperación </a:t>
            </a:r>
            <a:r>
              <a:rPr lang="en-US" sz="2000" b="1" dirty="0" err="1">
                <a:solidFill>
                  <a:srgbClr val="7B6967"/>
                </a:solidFill>
                <a:latin typeface="Century Gothic" pitchFamily="34" charset="0"/>
              </a:rPr>
              <a:t>Farma</a:t>
            </a:r>
            <a:r>
              <a:rPr lang="en-US" sz="2000" b="1" dirty="0">
                <a:solidFill>
                  <a:srgbClr val="7B6967"/>
                </a:solidFill>
                <a:latin typeface="Century Gothic" pitchFamily="34" charset="0"/>
              </a:rPr>
              <a:t>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77A6690-6E18-40CA-AAE6-FD0685272D09}"/>
              </a:ext>
            </a:extLst>
          </p:cNvPr>
          <p:cNvSpPr txBox="1"/>
          <p:nvPr/>
        </p:nvSpPr>
        <p:spPr>
          <a:xfrm>
            <a:off x="119336" y="927298"/>
            <a:ext cx="2376264" cy="256993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2D686D"/>
            </a:solidFill>
          </a:ln>
        </p:spPr>
        <p:txBody>
          <a:bodyPr wrap="square">
            <a:spAutoFit/>
          </a:bodyPr>
          <a:lstStyle/>
          <a:p>
            <a:r>
              <a:rPr lang="es-ES" sz="1050" b="1" dirty="0">
                <a:solidFill>
                  <a:srgbClr val="2D686D"/>
                </a:solidFill>
              </a:rPr>
              <a:t>Agenda</a:t>
            </a:r>
          </a:p>
          <a:p>
            <a:endParaRPr lang="es-ES" sz="1050" dirty="0">
              <a:solidFill>
                <a:srgbClr val="2D686D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Institutions</a:t>
            </a:r>
            <a:endParaRPr lang="es-ES" sz="1050" dirty="0">
              <a:solidFill>
                <a:srgbClr val="2D686D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C00000"/>
                </a:solidFill>
              </a:rPr>
              <a:t>Product</a:t>
            </a:r>
            <a:endParaRPr lang="es-ES" sz="1050" dirty="0">
              <a:solidFill>
                <a:srgbClr val="C00000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Targeted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indication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Mechanisms</a:t>
            </a:r>
            <a:r>
              <a:rPr lang="es-ES" sz="1050" dirty="0">
                <a:solidFill>
                  <a:srgbClr val="2D686D"/>
                </a:solidFill>
              </a:rPr>
              <a:t> of </a:t>
            </a:r>
            <a:r>
              <a:rPr lang="es-ES" sz="1050" dirty="0" err="1">
                <a:solidFill>
                  <a:srgbClr val="2D686D"/>
                </a:solidFill>
              </a:rPr>
              <a:t>action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Differentiating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features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>
                <a:solidFill>
                  <a:srgbClr val="2D686D"/>
                </a:solidFill>
              </a:rPr>
              <a:t>Status of </a:t>
            </a:r>
            <a:r>
              <a:rPr lang="es-ES" sz="1050" dirty="0" err="1">
                <a:solidFill>
                  <a:srgbClr val="2D686D"/>
                </a:solidFill>
              </a:rPr>
              <a:t>development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Intellectual</a:t>
            </a:r>
            <a:r>
              <a:rPr lang="es-ES" sz="1050" dirty="0">
                <a:solidFill>
                  <a:srgbClr val="2D686D"/>
                </a:solidFill>
              </a:rPr>
              <a:t> property</a:t>
            </a: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>
                <a:solidFill>
                  <a:srgbClr val="2D686D"/>
                </a:solidFill>
              </a:rPr>
              <a:t>Pitfalls &amp; </a:t>
            </a:r>
            <a:r>
              <a:rPr lang="en-US" sz="1050" dirty="0">
                <a:solidFill>
                  <a:srgbClr val="2D686D"/>
                </a:solidFill>
              </a:rPr>
              <a:t>risks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Partnering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opportunities</a:t>
            </a:r>
            <a:endParaRPr lang="es-ES" sz="1050" dirty="0">
              <a:solidFill>
                <a:srgbClr val="2D686D"/>
              </a:solidFill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E54D1CD-3101-42F5-A4C0-B8E9837A7B78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8972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>
            <a:extLst>
              <a:ext uri="{FF2B5EF4-FFF2-40B4-BE49-F238E27FC236}">
                <a16:creationId xmlns:a16="http://schemas.microsoft.com/office/drawing/2014/main" id="{79E50477-A844-45F3-BC44-F79871D12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XXI Encuentro de Cooperación </a:t>
            </a:r>
            <a:r>
              <a:rPr lang="en-US" sz="2000" b="1" dirty="0" err="1">
                <a:solidFill>
                  <a:srgbClr val="7B6967"/>
                </a:solidFill>
                <a:latin typeface="Century Gothic" pitchFamily="34" charset="0"/>
              </a:rPr>
              <a:t>Farma</a:t>
            </a:r>
            <a:r>
              <a:rPr lang="en-US" sz="2000" b="1" dirty="0">
                <a:solidFill>
                  <a:srgbClr val="7B6967"/>
                </a:solidFill>
                <a:latin typeface="Century Gothic" pitchFamily="34" charset="0"/>
              </a:rPr>
              <a:t>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77A6690-6E18-40CA-AAE6-FD0685272D09}"/>
              </a:ext>
            </a:extLst>
          </p:cNvPr>
          <p:cNvSpPr txBox="1"/>
          <p:nvPr/>
        </p:nvSpPr>
        <p:spPr>
          <a:xfrm>
            <a:off x="119336" y="927298"/>
            <a:ext cx="2376264" cy="256993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2D686D"/>
            </a:solidFill>
          </a:ln>
        </p:spPr>
        <p:txBody>
          <a:bodyPr wrap="square">
            <a:spAutoFit/>
          </a:bodyPr>
          <a:lstStyle/>
          <a:p>
            <a:r>
              <a:rPr lang="es-ES" sz="1050" b="1" dirty="0">
                <a:solidFill>
                  <a:srgbClr val="2D686D"/>
                </a:solidFill>
              </a:rPr>
              <a:t>Agenda</a:t>
            </a:r>
          </a:p>
          <a:p>
            <a:endParaRPr lang="es-ES" sz="1050" dirty="0">
              <a:solidFill>
                <a:srgbClr val="2D686D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Institutions</a:t>
            </a:r>
            <a:endParaRPr lang="es-ES" sz="1050" dirty="0">
              <a:solidFill>
                <a:srgbClr val="2D686D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Product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C00000"/>
                </a:solidFill>
              </a:rPr>
              <a:t>Targeted</a:t>
            </a:r>
            <a:r>
              <a:rPr lang="es-ES" sz="1050" dirty="0">
                <a:solidFill>
                  <a:srgbClr val="C00000"/>
                </a:solidFill>
              </a:rPr>
              <a:t> </a:t>
            </a:r>
            <a:r>
              <a:rPr lang="es-ES" sz="1050" dirty="0" err="1">
                <a:solidFill>
                  <a:srgbClr val="C00000"/>
                </a:solidFill>
              </a:rPr>
              <a:t>indication</a:t>
            </a:r>
            <a:endParaRPr lang="es-ES" sz="1050" dirty="0">
              <a:solidFill>
                <a:srgbClr val="C00000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Mechanisms</a:t>
            </a:r>
            <a:r>
              <a:rPr lang="es-ES" sz="1050" dirty="0">
                <a:solidFill>
                  <a:srgbClr val="2D686D"/>
                </a:solidFill>
              </a:rPr>
              <a:t> of </a:t>
            </a:r>
            <a:r>
              <a:rPr lang="es-ES" sz="1050" dirty="0" err="1">
                <a:solidFill>
                  <a:srgbClr val="2D686D"/>
                </a:solidFill>
              </a:rPr>
              <a:t>action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Differentiating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features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>
                <a:solidFill>
                  <a:srgbClr val="2D686D"/>
                </a:solidFill>
              </a:rPr>
              <a:t>Status of </a:t>
            </a:r>
            <a:r>
              <a:rPr lang="es-ES" sz="1050" dirty="0" err="1">
                <a:solidFill>
                  <a:srgbClr val="2D686D"/>
                </a:solidFill>
              </a:rPr>
              <a:t>development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Intellectual</a:t>
            </a:r>
            <a:r>
              <a:rPr lang="es-ES" sz="1050" dirty="0">
                <a:solidFill>
                  <a:srgbClr val="2D686D"/>
                </a:solidFill>
              </a:rPr>
              <a:t> property</a:t>
            </a: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>
                <a:solidFill>
                  <a:srgbClr val="2D686D"/>
                </a:solidFill>
              </a:rPr>
              <a:t>Pitfalls &amp; </a:t>
            </a:r>
            <a:r>
              <a:rPr lang="en-US" sz="1050" dirty="0">
                <a:solidFill>
                  <a:srgbClr val="2D686D"/>
                </a:solidFill>
              </a:rPr>
              <a:t>risks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Partnering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opportunities</a:t>
            </a:r>
            <a:endParaRPr lang="es-ES" sz="1050" dirty="0">
              <a:solidFill>
                <a:srgbClr val="2D686D"/>
              </a:solidFill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E54D1CD-3101-42F5-A4C0-B8E9837A7B78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E95BF519-8776-4B49-A069-EDF63AB565C5}"/>
              </a:ext>
            </a:extLst>
          </p:cNvPr>
          <p:cNvSpPr txBox="1"/>
          <p:nvPr/>
        </p:nvSpPr>
        <p:spPr>
          <a:xfrm>
            <a:off x="3143672" y="1484784"/>
            <a:ext cx="7056784" cy="474424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dirty="0">
                <a:solidFill>
                  <a:srgbClr val="C00000"/>
                </a:solidFill>
              </a:rPr>
              <a:t>PCOS </a:t>
            </a:r>
          </a:p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rgbClr val="2D686D"/>
                </a:solidFill>
              </a:rPr>
              <a:t>Polycystic Ovary Syndrome</a:t>
            </a:r>
            <a:br>
              <a:rPr lang="en-US" sz="2000" dirty="0">
                <a:solidFill>
                  <a:srgbClr val="2D686D"/>
                </a:solidFill>
              </a:rPr>
            </a:br>
            <a:endParaRPr lang="en-US" sz="2000" dirty="0">
              <a:solidFill>
                <a:srgbClr val="2D686D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686D"/>
                </a:solidFill>
              </a:rPr>
              <a:t>~10% of adolescent girls &amp; young women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686D"/>
                </a:solidFill>
              </a:rPr>
              <a:t>Key features: 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686D"/>
                </a:solidFill>
              </a:rPr>
              <a:t>Hirsutism due to androgen excess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686D"/>
                </a:solidFill>
              </a:rPr>
              <a:t>Menstrual irregularity due to low ovulation rate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686D"/>
                </a:solidFill>
              </a:rPr>
              <a:t>No treatment approved by either EMA or FDA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686D"/>
                </a:solidFill>
              </a:rPr>
              <a:t>Consequence of ectopic fat accumulation, notably in liver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686D"/>
                </a:solidFill>
              </a:rPr>
              <a:t>Future of PCOS treatment = early reduction of ectopic fat </a:t>
            </a:r>
          </a:p>
        </p:txBody>
      </p:sp>
    </p:spTree>
    <p:extLst>
      <p:ext uri="{BB962C8B-B14F-4D97-AF65-F5344CB8AC3E}">
        <p14:creationId xmlns:p14="http://schemas.microsoft.com/office/powerpoint/2010/main" val="26939432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>
            <a:extLst>
              <a:ext uri="{FF2B5EF4-FFF2-40B4-BE49-F238E27FC236}">
                <a16:creationId xmlns:a16="http://schemas.microsoft.com/office/drawing/2014/main" id="{79E50477-A844-45F3-BC44-F79871D12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XXI Encuentro de Cooperación </a:t>
            </a:r>
            <a:r>
              <a:rPr lang="en-US" sz="2000" b="1" dirty="0" err="1">
                <a:solidFill>
                  <a:srgbClr val="7B6967"/>
                </a:solidFill>
                <a:latin typeface="Century Gothic" pitchFamily="34" charset="0"/>
              </a:rPr>
              <a:t>Farma</a:t>
            </a:r>
            <a:r>
              <a:rPr lang="en-US" sz="2000" b="1" dirty="0">
                <a:solidFill>
                  <a:srgbClr val="7B6967"/>
                </a:solidFill>
                <a:latin typeface="Century Gothic" pitchFamily="34" charset="0"/>
              </a:rPr>
              <a:t>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77A6690-6E18-40CA-AAE6-FD0685272D09}"/>
              </a:ext>
            </a:extLst>
          </p:cNvPr>
          <p:cNvSpPr txBox="1"/>
          <p:nvPr/>
        </p:nvSpPr>
        <p:spPr>
          <a:xfrm>
            <a:off x="119336" y="927298"/>
            <a:ext cx="2376264" cy="256993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2D686D"/>
            </a:solidFill>
          </a:ln>
        </p:spPr>
        <p:txBody>
          <a:bodyPr wrap="square">
            <a:spAutoFit/>
          </a:bodyPr>
          <a:lstStyle/>
          <a:p>
            <a:r>
              <a:rPr lang="es-ES" sz="1050" b="1" dirty="0">
                <a:solidFill>
                  <a:srgbClr val="2D686D"/>
                </a:solidFill>
              </a:rPr>
              <a:t>Agenda</a:t>
            </a:r>
          </a:p>
          <a:p>
            <a:endParaRPr lang="es-ES" sz="1050" dirty="0">
              <a:solidFill>
                <a:srgbClr val="2D686D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Institutions</a:t>
            </a:r>
            <a:endParaRPr lang="es-ES" sz="1050" dirty="0">
              <a:solidFill>
                <a:srgbClr val="2D686D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Product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Targeted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indication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C00000"/>
                </a:solidFill>
              </a:rPr>
              <a:t>Mechanisms</a:t>
            </a:r>
            <a:r>
              <a:rPr lang="es-ES" sz="1050" dirty="0">
                <a:solidFill>
                  <a:srgbClr val="C00000"/>
                </a:solidFill>
              </a:rPr>
              <a:t> of </a:t>
            </a:r>
            <a:r>
              <a:rPr lang="es-ES" sz="1050" dirty="0" err="1">
                <a:solidFill>
                  <a:srgbClr val="C00000"/>
                </a:solidFill>
              </a:rPr>
              <a:t>action</a:t>
            </a:r>
            <a:endParaRPr lang="es-ES" sz="1050" dirty="0">
              <a:solidFill>
                <a:srgbClr val="C00000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Differentiating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features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>
                <a:solidFill>
                  <a:srgbClr val="2D686D"/>
                </a:solidFill>
              </a:rPr>
              <a:t>Status of </a:t>
            </a:r>
            <a:r>
              <a:rPr lang="es-ES" sz="1050" dirty="0" err="1">
                <a:solidFill>
                  <a:srgbClr val="2D686D"/>
                </a:solidFill>
              </a:rPr>
              <a:t>development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Intellectual</a:t>
            </a:r>
            <a:r>
              <a:rPr lang="es-ES" sz="1050" dirty="0">
                <a:solidFill>
                  <a:srgbClr val="2D686D"/>
                </a:solidFill>
              </a:rPr>
              <a:t> property</a:t>
            </a: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>
                <a:solidFill>
                  <a:srgbClr val="2D686D"/>
                </a:solidFill>
              </a:rPr>
              <a:t>Pitfalls &amp; </a:t>
            </a:r>
            <a:r>
              <a:rPr lang="en-US" sz="1050" dirty="0">
                <a:solidFill>
                  <a:srgbClr val="2D686D"/>
                </a:solidFill>
              </a:rPr>
              <a:t>risks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Partnering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opportunities</a:t>
            </a:r>
            <a:endParaRPr lang="es-ES" sz="1050" dirty="0">
              <a:solidFill>
                <a:srgbClr val="2D686D"/>
              </a:solidFill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E54D1CD-3101-42F5-A4C0-B8E9837A7B78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E95BF519-8776-4B49-A069-EDF63AB565C5}"/>
              </a:ext>
            </a:extLst>
          </p:cNvPr>
          <p:cNvSpPr txBox="1"/>
          <p:nvPr/>
        </p:nvSpPr>
        <p:spPr>
          <a:xfrm>
            <a:off x="3143672" y="1556792"/>
            <a:ext cx="6912768" cy="410362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rgbClr val="2D686D"/>
                </a:solidFill>
              </a:rPr>
              <a:t>SPIOMET</a:t>
            </a:r>
          </a:p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rgbClr val="C00000"/>
                </a:solidFill>
              </a:rPr>
              <a:t>innovative complexity behind apparent simplicity</a:t>
            </a:r>
            <a:br>
              <a:rPr lang="en-US" sz="1000" dirty="0">
                <a:solidFill>
                  <a:srgbClr val="C00000"/>
                </a:solidFill>
              </a:rPr>
            </a:br>
            <a:endParaRPr lang="en-US" sz="1000" dirty="0">
              <a:solidFill>
                <a:srgbClr val="C00000"/>
              </a:solidFill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D686D"/>
                </a:solidFill>
              </a:rPr>
              <a:t>Based on new concept: ectopic adiposity </a:t>
            </a:r>
            <a:r>
              <a:rPr lang="en-US" dirty="0">
                <a:solidFill>
                  <a:srgbClr val="2D686D"/>
                </a:solidFill>
                <a:sym typeface="Wingdings" pitchFamily="2" charset="2"/>
              </a:rPr>
              <a:t> PCOS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D686D"/>
                </a:solidFill>
                <a:sym typeface="Wingdings" pitchFamily="2" charset="2"/>
              </a:rPr>
              <a:t>None of the 3 compounds has been licensed for PCOS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D686D"/>
                </a:solidFill>
                <a:sym typeface="Wingdings" pitchFamily="2" charset="2"/>
              </a:rPr>
              <a:t>Each of the 3 compounds in unusually low &amp; safe dose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D686D"/>
                </a:solidFill>
              </a:rPr>
              <a:t>Combination of newly discovered mechanisms (2019-20)</a:t>
            </a:r>
          </a:p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D686D"/>
                </a:solidFill>
              </a:rPr>
              <a:t>Activation of brown adipose tissue (spironolactone)</a:t>
            </a:r>
          </a:p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D686D"/>
                </a:solidFill>
              </a:rPr>
              <a:t>Doubling of HMW adiponectinemia (pioglitazone)</a:t>
            </a:r>
          </a:p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D686D"/>
                </a:solidFill>
              </a:rPr>
              <a:t>Tripling of circulating GDF15 (metformin)  </a:t>
            </a:r>
          </a:p>
        </p:txBody>
      </p:sp>
    </p:spTree>
    <p:extLst>
      <p:ext uri="{BB962C8B-B14F-4D97-AF65-F5344CB8AC3E}">
        <p14:creationId xmlns:p14="http://schemas.microsoft.com/office/powerpoint/2010/main" val="18259407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>
            <a:extLst>
              <a:ext uri="{FF2B5EF4-FFF2-40B4-BE49-F238E27FC236}">
                <a16:creationId xmlns:a16="http://schemas.microsoft.com/office/drawing/2014/main" id="{79E50477-A844-45F3-BC44-F79871D12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XXI Encuentro de Cooperación </a:t>
            </a:r>
            <a:r>
              <a:rPr lang="en-US" sz="2000" b="1" dirty="0" err="1">
                <a:solidFill>
                  <a:srgbClr val="7B6967"/>
                </a:solidFill>
                <a:latin typeface="Century Gothic" pitchFamily="34" charset="0"/>
              </a:rPr>
              <a:t>Farma</a:t>
            </a:r>
            <a:r>
              <a:rPr lang="en-US" sz="2000" b="1" dirty="0">
                <a:solidFill>
                  <a:srgbClr val="7B6967"/>
                </a:solidFill>
                <a:latin typeface="Century Gothic" pitchFamily="34" charset="0"/>
              </a:rPr>
              <a:t>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77A6690-6E18-40CA-AAE6-FD0685272D09}"/>
              </a:ext>
            </a:extLst>
          </p:cNvPr>
          <p:cNvSpPr txBox="1"/>
          <p:nvPr/>
        </p:nvSpPr>
        <p:spPr>
          <a:xfrm>
            <a:off x="119336" y="927298"/>
            <a:ext cx="2376264" cy="256993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2D686D"/>
            </a:solidFill>
          </a:ln>
        </p:spPr>
        <p:txBody>
          <a:bodyPr wrap="square">
            <a:spAutoFit/>
          </a:bodyPr>
          <a:lstStyle/>
          <a:p>
            <a:r>
              <a:rPr lang="es-ES" sz="1050" b="1" dirty="0">
                <a:solidFill>
                  <a:srgbClr val="2D686D"/>
                </a:solidFill>
              </a:rPr>
              <a:t>Agenda</a:t>
            </a:r>
          </a:p>
          <a:p>
            <a:endParaRPr lang="es-ES" sz="1050" dirty="0">
              <a:solidFill>
                <a:srgbClr val="2D686D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Institutions</a:t>
            </a:r>
            <a:endParaRPr lang="es-ES" sz="1050" dirty="0">
              <a:solidFill>
                <a:srgbClr val="2D686D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Product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Targeted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indication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Mechanisms</a:t>
            </a:r>
            <a:r>
              <a:rPr lang="es-ES" sz="1050" dirty="0">
                <a:solidFill>
                  <a:srgbClr val="2D686D"/>
                </a:solidFill>
              </a:rPr>
              <a:t> of </a:t>
            </a:r>
            <a:r>
              <a:rPr lang="es-ES" sz="1050" dirty="0" err="1">
                <a:solidFill>
                  <a:srgbClr val="2D686D"/>
                </a:solidFill>
              </a:rPr>
              <a:t>action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C00000"/>
                </a:solidFill>
              </a:rPr>
              <a:t>Differentiating</a:t>
            </a:r>
            <a:r>
              <a:rPr lang="es-ES" sz="1050" dirty="0">
                <a:solidFill>
                  <a:srgbClr val="C00000"/>
                </a:solidFill>
              </a:rPr>
              <a:t> </a:t>
            </a:r>
            <a:r>
              <a:rPr lang="es-ES" sz="1050" dirty="0" err="1">
                <a:solidFill>
                  <a:srgbClr val="C00000"/>
                </a:solidFill>
              </a:rPr>
              <a:t>features</a:t>
            </a:r>
            <a:endParaRPr lang="es-ES" sz="1050" dirty="0">
              <a:solidFill>
                <a:srgbClr val="C00000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>
                <a:solidFill>
                  <a:srgbClr val="2D686D"/>
                </a:solidFill>
              </a:rPr>
              <a:t>Status of </a:t>
            </a:r>
            <a:r>
              <a:rPr lang="es-ES" sz="1050" dirty="0" err="1">
                <a:solidFill>
                  <a:srgbClr val="2D686D"/>
                </a:solidFill>
              </a:rPr>
              <a:t>development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Intellectual</a:t>
            </a:r>
            <a:r>
              <a:rPr lang="es-ES" sz="1050" dirty="0">
                <a:solidFill>
                  <a:srgbClr val="2D686D"/>
                </a:solidFill>
              </a:rPr>
              <a:t> property</a:t>
            </a: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>
                <a:solidFill>
                  <a:srgbClr val="2D686D"/>
                </a:solidFill>
              </a:rPr>
              <a:t>Pitfalls &amp; </a:t>
            </a:r>
            <a:r>
              <a:rPr lang="en-US" sz="1050" dirty="0">
                <a:solidFill>
                  <a:srgbClr val="2D686D"/>
                </a:solidFill>
              </a:rPr>
              <a:t>risks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Partnering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opportunities</a:t>
            </a:r>
            <a:endParaRPr lang="es-ES" sz="1050" dirty="0">
              <a:solidFill>
                <a:srgbClr val="2D686D"/>
              </a:solidFill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E54D1CD-3101-42F5-A4C0-B8E9837A7B78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069B8B76-8E79-E946-9EB9-55A79BF8571E}"/>
              </a:ext>
            </a:extLst>
          </p:cNvPr>
          <p:cNvSpPr txBox="1"/>
          <p:nvPr/>
        </p:nvSpPr>
        <p:spPr>
          <a:xfrm>
            <a:off x="3143672" y="1556792"/>
            <a:ext cx="6912768" cy="391895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rgbClr val="2D686D"/>
                </a:solidFill>
              </a:rPr>
              <a:t>SPIOMET</a:t>
            </a:r>
          </a:p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rgbClr val="C00000"/>
                </a:solidFill>
              </a:rPr>
              <a:t>innovative complexity behind apparent simplicity</a:t>
            </a:r>
          </a:p>
          <a:p>
            <a:pPr lvl="1" algn="ctr">
              <a:lnSpc>
                <a:spcPct val="150000"/>
              </a:lnSpc>
            </a:pPr>
            <a:endParaRPr lang="en-US" sz="2000" dirty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dirty="0">
                <a:solidFill>
                  <a:srgbClr val="2D686D"/>
                </a:solidFill>
              </a:rPr>
              <a:t>SPIOMET is the sole pharmacological treatment targeting </a:t>
            </a:r>
            <a:br>
              <a:rPr lang="en-US" dirty="0">
                <a:solidFill>
                  <a:srgbClr val="2D686D"/>
                </a:solidFill>
              </a:rPr>
            </a:br>
            <a:r>
              <a:rPr lang="en-US" dirty="0">
                <a:solidFill>
                  <a:srgbClr val="2D686D"/>
                </a:solidFill>
              </a:rPr>
              <a:t>the root cause (= ectopic fat) without changing body weight.</a:t>
            </a:r>
          </a:p>
          <a:p>
            <a:pPr algn="ctr">
              <a:lnSpc>
                <a:spcPct val="150000"/>
              </a:lnSpc>
            </a:pPr>
            <a:endParaRPr lang="en-US" dirty="0">
              <a:solidFill>
                <a:srgbClr val="2D686D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dirty="0">
                <a:solidFill>
                  <a:srgbClr val="2D686D"/>
                </a:solidFill>
              </a:rPr>
              <a:t>Traditional off-label treatment with an oral contraceptive (OC) targets only downstream symptoms, and is thus followed by </a:t>
            </a:r>
            <a:br>
              <a:rPr lang="en-US" dirty="0">
                <a:solidFill>
                  <a:srgbClr val="2D686D"/>
                </a:solidFill>
              </a:rPr>
            </a:br>
            <a:r>
              <a:rPr lang="en-US" dirty="0">
                <a:solidFill>
                  <a:srgbClr val="2D686D"/>
                </a:solidFill>
              </a:rPr>
              <a:t>a rebound of androgen excess &amp; by a low ovulation rate. </a:t>
            </a:r>
          </a:p>
        </p:txBody>
      </p:sp>
    </p:spTree>
    <p:extLst>
      <p:ext uri="{BB962C8B-B14F-4D97-AF65-F5344CB8AC3E}">
        <p14:creationId xmlns:p14="http://schemas.microsoft.com/office/powerpoint/2010/main" val="3598192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>
            <a:extLst>
              <a:ext uri="{FF2B5EF4-FFF2-40B4-BE49-F238E27FC236}">
                <a16:creationId xmlns:a16="http://schemas.microsoft.com/office/drawing/2014/main" id="{79E50477-A844-45F3-BC44-F79871D12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XXI Encuentro de Cooperación </a:t>
            </a:r>
            <a:r>
              <a:rPr lang="en-US" sz="2000" b="1" dirty="0" err="1">
                <a:solidFill>
                  <a:srgbClr val="7B6967"/>
                </a:solidFill>
                <a:latin typeface="Century Gothic" pitchFamily="34" charset="0"/>
              </a:rPr>
              <a:t>Farma</a:t>
            </a:r>
            <a:r>
              <a:rPr lang="en-US" sz="2000" b="1" dirty="0">
                <a:solidFill>
                  <a:srgbClr val="7B6967"/>
                </a:solidFill>
                <a:latin typeface="Century Gothic" pitchFamily="34" charset="0"/>
              </a:rPr>
              <a:t>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77A6690-6E18-40CA-AAE6-FD0685272D09}"/>
              </a:ext>
            </a:extLst>
          </p:cNvPr>
          <p:cNvSpPr txBox="1"/>
          <p:nvPr/>
        </p:nvSpPr>
        <p:spPr>
          <a:xfrm>
            <a:off x="119336" y="927298"/>
            <a:ext cx="2376264" cy="256993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2D686D"/>
            </a:solidFill>
          </a:ln>
        </p:spPr>
        <p:txBody>
          <a:bodyPr wrap="square">
            <a:spAutoFit/>
          </a:bodyPr>
          <a:lstStyle/>
          <a:p>
            <a:r>
              <a:rPr lang="es-ES" sz="1050" b="1" dirty="0">
                <a:solidFill>
                  <a:srgbClr val="2D686D"/>
                </a:solidFill>
              </a:rPr>
              <a:t>Agenda</a:t>
            </a:r>
          </a:p>
          <a:p>
            <a:endParaRPr lang="es-ES" sz="1050" dirty="0">
              <a:solidFill>
                <a:srgbClr val="2D686D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Institutions</a:t>
            </a:r>
            <a:endParaRPr lang="es-ES" sz="1050" dirty="0">
              <a:solidFill>
                <a:srgbClr val="2D686D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Product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Targeted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indication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Mechanisms</a:t>
            </a:r>
            <a:r>
              <a:rPr lang="es-ES" sz="1050" dirty="0">
                <a:solidFill>
                  <a:srgbClr val="2D686D"/>
                </a:solidFill>
              </a:rPr>
              <a:t> of </a:t>
            </a:r>
            <a:r>
              <a:rPr lang="es-ES" sz="1050" dirty="0" err="1">
                <a:solidFill>
                  <a:srgbClr val="2D686D"/>
                </a:solidFill>
              </a:rPr>
              <a:t>action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C00000"/>
                </a:solidFill>
              </a:rPr>
              <a:t>Differentiating</a:t>
            </a:r>
            <a:r>
              <a:rPr lang="es-ES" sz="1050" dirty="0">
                <a:solidFill>
                  <a:srgbClr val="C00000"/>
                </a:solidFill>
              </a:rPr>
              <a:t> </a:t>
            </a:r>
            <a:r>
              <a:rPr lang="es-ES" sz="1050" dirty="0" err="1">
                <a:solidFill>
                  <a:srgbClr val="C00000"/>
                </a:solidFill>
              </a:rPr>
              <a:t>features</a:t>
            </a:r>
            <a:endParaRPr lang="es-ES" sz="1050" dirty="0">
              <a:solidFill>
                <a:srgbClr val="C00000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>
                <a:solidFill>
                  <a:srgbClr val="2D686D"/>
                </a:solidFill>
              </a:rPr>
              <a:t>Status of </a:t>
            </a:r>
            <a:r>
              <a:rPr lang="es-ES" sz="1050" dirty="0" err="1">
                <a:solidFill>
                  <a:srgbClr val="2D686D"/>
                </a:solidFill>
              </a:rPr>
              <a:t>development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Intellectual</a:t>
            </a:r>
            <a:r>
              <a:rPr lang="es-ES" sz="1050" dirty="0">
                <a:solidFill>
                  <a:srgbClr val="2D686D"/>
                </a:solidFill>
              </a:rPr>
              <a:t> property</a:t>
            </a: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>
                <a:solidFill>
                  <a:srgbClr val="2D686D"/>
                </a:solidFill>
              </a:rPr>
              <a:t>Pitfalls &amp; </a:t>
            </a:r>
            <a:r>
              <a:rPr lang="en-US" sz="1050" dirty="0">
                <a:solidFill>
                  <a:srgbClr val="2D686D"/>
                </a:solidFill>
              </a:rPr>
              <a:t>risks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Partnering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opportunities</a:t>
            </a:r>
            <a:endParaRPr lang="es-ES" sz="1050" dirty="0">
              <a:solidFill>
                <a:srgbClr val="2D686D"/>
              </a:solidFill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E54D1CD-3101-42F5-A4C0-B8E9837A7B78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069B8B76-8E79-E946-9EB9-55A79BF8571E}"/>
              </a:ext>
            </a:extLst>
          </p:cNvPr>
          <p:cNvSpPr txBox="1"/>
          <p:nvPr/>
        </p:nvSpPr>
        <p:spPr>
          <a:xfrm>
            <a:off x="3086392" y="933414"/>
            <a:ext cx="6912768" cy="958724"/>
          </a:xfrm>
          <a:prstGeom prst="rect">
            <a:avLst/>
          </a:prstGeom>
          <a:noFill/>
          <a:ln>
            <a:solidFill>
              <a:srgbClr val="2D686D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rgbClr val="2D686D"/>
                </a:solidFill>
              </a:rPr>
              <a:t>OC </a:t>
            </a:r>
            <a:r>
              <a:rPr lang="en-US" sz="2000" i="1" dirty="0">
                <a:solidFill>
                  <a:srgbClr val="2D686D"/>
                </a:solidFill>
              </a:rPr>
              <a:t>vs</a:t>
            </a:r>
            <a:r>
              <a:rPr lang="en-US" sz="2000" dirty="0">
                <a:solidFill>
                  <a:srgbClr val="2D686D"/>
                </a:solidFill>
              </a:rPr>
              <a:t> SPIOMET in adolescent PCOS (N=62; age ~16 </a:t>
            </a:r>
            <a:r>
              <a:rPr lang="en-US" sz="2000" dirty="0" err="1">
                <a:solidFill>
                  <a:srgbClr val="2D686D"/>
                </a:solidFill>
              </a:rPr>
              <a:t>yr</a:t>
            </a:r>
            <a:r>
              <a:rPr lang="en-US" sz="2000" dirty="0">
                <a:solidFill>
                  <a:srgbClr val="2D686D"/>
                </a:solidFill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rgbClr val="C00000"/>
                </a:solidFill>
              </a:rPr>
              <a:t>more normal liver fat </a:t>
            </a:r>
            <a:r>
              <a:rPr lang="en-US" sz="2000" dirty="0">
                <a:solidFill>
                  <a:srgbClr val="C00000"/>
                </a:solidFill>
                <a:sym typeface="Wingdings" pitchFamily="2" charset="2"/>
              </a:rPr>
              <a:t> more normal ovulation rate</a:t>
            </a:r>
            <a:endParaRPr lang="en-US" sz="2000" dirty="0">
              <a:solidFill>
                <a:srgbClr val="C0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4B7DD57-043A-7C40-9296-AEA1CB9B0E51}"/>
              </a:ext>
            </a:extLst>
          </p:cNvPr>
          <p:cNvSpPr/>
          <p:nvPr/>
        </p:nvSpPr>
        <p:spPr>
          <a:xfrm>
            <a:off x="8781846" y="3060249"/>
            <a:ext cx="2323336" cy="1759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9" name="1 Objeto">
            <a:extLst>
              <a:ext uri="{FF2B5EF4-FFF2-40B4-BE49-F238E27FC236}">
                <a16:creationId xmlns:a16="http://schemas.microsoft.com/office/drawing/2014/main" id="{AE498603-7832-8746-B0CA-02D991074C9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3091976"/>
              </p:ext>
            </p:extLst>
          </p:nvPr>
        </p:nvGraphicFramePr>
        <p:xfrm>
          <a:off x="3079254" y="2268161"/>
          <a:ext cx="5797068" cy="43204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Prism 5" r:id="rId3" imgW="3452040" imgH="2574000" progId="Prism5.Document">
                  <p:embed/>
                </p:oleObj>
              </mc:Choice>
              <mc:Fallback>
                <p:oleObj name="Prism 5" r:id="rId3" imgW="3452040" imgH="2574000" progId="Prism5.Document">
                  <p:embed/>
                  <p:pic>
                    <p:nvPicPr>
                      <p:cNvPr id="11" name="1 Objeto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79254" y="2268161"/>
                        <a:ext cx="5797068" cy="43204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kstvak 1">
            <a:extLst>
              <a:ext uri="{FF2B5EF4-FFF2-40B4-BE49-F238E27FC236}">
                <a16:creationId xmlns:a16="http://schemas.microsoft.com/office/drawing/2014/main" id="{28D6FD40-42DF-234D-9280-978A1E3569ED}"/>
              </a:ext>
            </a:extLst>
          </p:cNvPr>
          <p:cNvSpPr txBox="1"/>
          <p:nvPr/>
        </p:nvSpPr>
        <p:spPr>
          <a:xfrm>
            <a:off x="5003130" y="2812032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20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OC</a:t>
            </a:r>
            <a:endParaRPr kumimoji="0" lang="nl-BE" sz="2000" b="1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Tekstvak 5">
            <a:extLst>
              <a:ext uri="{FF2B5EF4-FFF2-40B4-BE49-F238E27FC236}">
                <a16:creationId xmlns:a16="http://schemas.microsoft.com/office/drawing/2014/main" id="{366BE8E6-B967-5B41-A0AA-B26449A4200A}"/>
              </a:ext>
            </a:extLst>
          </p:cNvPr>
          <p:cNvSpPr txBox="1"/>
          <p:nvPr/>
        </p:nvSpPr>
        <p:spPr>
          <a:xfrm>
            <a:off x="4562398" y="5036403"/>
            <a:ext cx="16735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20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SPIOMET</a:t>
            </a:r>
            <a:endParaRPr kumimoji="0" lang="nl-BE" sz="2000" b="1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08AF69B-E245-1043-A36D-F63032F8A9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8176157" y="2859890"/>
            <a:ext cx="2952331" cy="29210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AA70A17-E57D-5642-A3F5-D64869A2AFB0}"/>
              </a:ext>
            </a:extLst>
          </p:cNvPr>
          <p:cNvSpPr/>
          <p:nvPr/>
        </p:nvSpPr>
        <p:spPr>
          <a:xfrm>
            <a:off x="8359761" y="3708321"/>
            <a:ext cx="192101" cy="16538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0D04100-A52B-914C-AF61-2E94884B7AD3}"/>
              </a:ext>
            </a:extLst>
          </p:cNvPr>
          <p:cNvSpPr/>
          <p:nvPr/>
        </p:nvSpPr>
        <p:spPr>
          <a:xfrm>
            <a:off x="10784110" y="4716433"/>
            <a:ext cx="216024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D644D14-8EB7-0948-994C-14D0F90CBAB0}"/>
              </a:ext>
            </a:extLst>
          </p:cNvPr>
          <p:cNvSpPr/>
          <p:nvPr/>
        </p:nvSpPr>
        <p:spPr>
          <a:xfrm>
            <a:off x="8695878" y="2916233"/>
            <a:ext cx="2431772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5352921-FF88-B941-A7EF-C371D4671350}"/>
              </a:ext>
            </a:extLst>
          </p:cNvPr>
          <p:cNvSpPr txBox="1"/>
          <p:nvPr/>
        </p:nvSpPr>
        <p:spPr>
          <a:xfrm>
            <a:off x="8444274" y="2556193"/>
            <a:ext cx="2411844" cy="92333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Annualized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Post-Treatment </a:t>
            </a:r>
            <a:b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</a:b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Number of Ovulations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665DB99-8996-644F-A345-97234060C1CD}"/>
              </a:ext>
            </a:extLst>
          </p:cNvPr>
          <p:cNvSpPr txBox="1"/>
          <p:nvPr/>
        </p:nvSpPr>
        <p:spPr>
          <a:xfrm>
            <a:off x="8697257" y="3631665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3.6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C7C1FF7-8562-E745-98D4-55D3083A603E}"/>
              </a:ext>
            </a:extLst>
          </p:cNvPr>
          <p:cNvSpPr txBox="1"/>
          <p:nvPr/>
        </p:nvSpPr>
        <p:spPr>
          <a:xfrm>
            <a:off x="8695878" y="4747791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9.9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4432D6F-4530-F445-A9FE-B328B4777B2C}"/>
              </a:ext>
            </a:extLst>
          </p:cNvPr>
          <p:cNvSpPr txBox="1"/>
          <p:nvPr/>
        </p:nvSpPr>
        <p:spPr>
          <a:xfrm>
            <a:off x="4562397" y="5726866"/>
            <a:ext cx="17216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On Treatment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DA4B10E-7FB4-CB49-9E6A-5D975ECE48D3}"/>
              </a:ext>
            </a:extLst>
          </p:cNvPr>
          <p:cNvSpPr txBox="1"/>
          <p:nvPr/>
        </p:nvSpPr>
        <p:spPr>
          <a:xfrm>
            <a:off x="6429762" y="5724545"/>
            <a:ext cx="1817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Post Treatment</a:t>
            </a:r>
          </a:p>
        </p:txBody>
      </p:sp>
      <p:sp>
        <p:nvSpPr>
          <p:cNvPr id="22" name="Rectángulo 8">
            <a:extLst>
              <a:ext uri="{FF2B5EF4-FFF2-40B4-BE49-F238E27FC236}">
                <a16:creationId xmlns:a16="http://schemas.microsoft.com/office/drawing/2014/main" id="{8C88CECD-8EA4-5D43-B00A-79DC5595EDD3}"/>
              </a:ext>
            </a:extLst>
          </p:cNvPr>
          <p:cNvSpPr/>
          <p:nvPr/>
        </p:nvSpPr>
        <p:spPr>
          <a:xfrm>
            <a:off x="475495" y="6003866"/>
            <a:ext cx="20201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457200" fontAlgn="auto">
              <a:spcBef>
                <a:spcPts val="0"/>
              </a:spcBef>
              <a:spcAft>
                <a:spcPts val="0"/>
              </a:spcAft>
            </a:pPr>
            <a:r>
              <a:rPr lang="es-ES" sz="1600" i="1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 </a:t>
            </a:r>
            <a:r>
              <a:rPr lang="es-ES" sz="1600" i="1" dirty="0" err="1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Endocr</a:t>
            </a:r>
            <a:r>
              <a:rPr lang="es-ES" sz="1600" i="1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600" i="1" dirty="0" err="1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</a:t>
            </a:r>
            <a:r>
              <a:rPr lang="es-ES" sz="1600" i="1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2020</a:t>
            </a:r>
          </a:p>
          <a:p>
            <a:pPr algn="r" defTabSz="457200" fontAlgn="auto">
              <a:spcBef>
                <a:spcPts val="0"/>
              </a:spcBef>
              <a:spcAft>
                <a:spcPts val="0"/>
              </a:spcAft>
            </a:pPr>
            <a:r>
              <a:rPr lang="es-ES" sz="1600" i="1" dirty="0" err="1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Hepatology</a:t>
            </a:r>
            <a:r>
              <a:rPr lang="es-ES" sz="1600" i="1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2021</a:t>
            </a:r>
            <a:endParaRPr lang="en-US" sz="1600" i="1" baseline="30000" dirty="0">
              <a:solidFill>
                <a:srgbClr val="2D686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8041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7DF78D7B-F1E1-E94B-82FB-80DFBCF46389}"/>
              </a:ext>
            </a:extLst>
          </p:cNvPr>
          <p:cNvSpPr txBox="1"/>
          <p:nvPr/>
        </p:nvSpPr>
        <p:spPr>
          <a:xfrm>
            <a:off x="3143672" y="1556792"/>
            <a:ext cx="6912768" cy="465928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SPIOMET</a:t>
            </a:r>
          </a:p>
          <a:p>
            <a:pPr lvl="0" algn="ctr">
              <a:lnSpc>
                <a:spcPct val="150000"/>
              </a:lnSpc>
              <a:defRPr/>
            </a:pPr>
            <a:r>
              <a:rPr lang="en-GB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EMA: approved Paediatric Investigation Plan (PIP)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en-GB" sz="2000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Adolescent girls &amp; young women (12-24 </a:t>
            </a:r>
            <a:r>
              <a:rPr lang="en-GB" sz="2000" dirty="0" err="1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2000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en-GB" sz="2000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Acknowledgement of unmet medical need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en-GB" sz="2000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Acknowledgement of proof of concept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en-GB" sz="2000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need for formulation development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en-GB" sz="2000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need for pre-clinical studies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en-GB" sz="2000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need for PK studies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en-GB" sz="2000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Approved Phase 2b design + H2020 funding*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en-GB" sz="2000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Subsequent need for (small) Phase 3 studies</a:t>
            </a:r>
            <a:endParaRPr lang="en-US" sz="2000" dirty="0">
              <a:solidFill>
                <a:srgbClr val="2D686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id="{79E50477-A844-45F3-BC44-F79871D12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XXI Encuentro de Cooperación </a:t>
            </a:r>
            <a:r>
              <a:rPr lang="en-US" sz="2000" b="1" dirty="0" err="1">
                <a:solidFill>
                  <a:srgbClr val="7B6967"/>
                </a:solidFill>
                <a:latin typeface="Century Gothic" pitchFamily="34" charset="0"/>
              </a:rPr>
              <a:t>Farma</a:t>
            </a:r>
            <a:r>
              <a:rPr lang="en-US" sz="2000" b="1" dirty="0">
                <a:solidFill>
                  <a:srgbClr val="7B6967"/>
                </a:solidFill>
                <a:latin typeface="Century Gothic" pitchFamily="34" charset="0"/>
              </a:rPr>
              <a:t>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77A6690-6E18-40CA-AAE6-FD0685272D09}"/>
              </a:ext>
            </a:extLst>
          </p:cNvPr>
          <p:cNvSpPr txBox="1"/>
          <p:nvPr/>
        </p:nvSpPr>
        <p:spPr>
          <a:xfrm>
            <a:off x="119336" y="927298"/>
            <a:ext cx="2376264" cy="256993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2D686D"/>
            </a:solidFill>
          </a:ln>
        </p:spPr>
        <p:txBody>
          <a:bodyPr wrap="square">
            <a:spAutoFit/>
          </a:bodyPr>
          <a:lstStyle/>
          <a:p>
            <a:r>
              <a:rPr lang="es-ES" sz="1050" b="1" dirty="0">
                <a:solidFill>
                  <a:srgbClr val="2D686D"/>
                </a:solidFill>
              </a:rPr>
              <a:t>Agenda</a:t>
            </a:r>
          </a:p>
          <a:p>
            <a:endParaRPr lang="es-ES" sz="1050" dirty="0">
              <a:solidFill>
                <a:srgbClr val="2D686D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Institutions</a:t>
            </a:r>
            <a:endParaRPr lang="es-ES" sz="1050" dirty="0">
              <a:solidFill>
                <a:srgbClr val="2D686D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Product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Targeted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indication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Mechanisms</a:t>
            </a:r>
            <a:r>
              <a:rPr lang="es-ES" sz="1050" dirty="0">
                <a:solidFill>
                  <a:srgbClr val="2D686D"/>
                </a:solidFill>
              </a:rPr>
              <a:t> of </a:t>
            </a:r>
            <a:r>
              <a:rPr lang="es-ES" sz="1050" dirty="0" err="1">
                <a:solidFill>
                  <a:srgbClr val="2D686D"/>
                </a:solidFill>
              </a:rPr>
              <a:t>action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Differentiating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features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>
                <a:solidFill>
                  <a:srgbClr val="C00000"/>
                </a:solidFill>
              </a:rPr>
              <a:t>Status of </a:t>
            </a:r>
            <a:r>
              <a:rPr lang="es-ES" sz="1050" dirty="0" err="1">
                <a:solidFill>
                  <a:srgbClr val="C00000"/>
                </a:solidFill>
              </a:rPr>
              <a:t>development</a:t>
            </a:r>
            <a:endParaRPr lang="es-ES" sz="1050" dirty="0">
              <a:solidFill>
                <a:srgbClr val="C00000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Intellectual</a:t>
            </a:r>
            <a:r>
              <a:rPr lang="es-ES" sz="1050" dirty="0">
                <a:solidFill>
                  <a:srgbClr val="2D686D"/>
                </a:solidFill>
              </a:rPr>
              <a:t> property</a:t>
            </a: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>
                <a:solidFill>
                  <a:srgbClr val="2D686D"/>
                </a:solidFill>
              </a:rPr>
              <a:t>Pitfalls &amp; </a:t>
            </a:r>
            <a:r>
              <a:rPr lang="en-US" sz="1050" dirty="0">
                <a:solidFill>
                  <a:srgbClr val="2D686D"/>
                </a:solidFill>
              </a:rPr>
              <a:t>risks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Partnering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opportunities</a:t>
            </a:r>
            <a:endParaRPr lang="es-ES" sz="1050" dirty="0">
              <a:solidFill>
                <a:srgbClr val="2D686D"/>
              </a:solidFill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E54D1CD-3101-42F5-A4C0-B8E9837A7B78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40629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7DF78D7B-F1E1-E94B-82FB-80DFBCF46389}"/>
              </a:ext>
            </a:extLst>
          </p:cNvPr>
          <p:cNvSpPr txBox="1"/>
          <p:nvPr/>
        </p:nvSpPr>
        <p:spPr>
          <a:xfrm>
            <a:off x="3143672" y="1556792"/>
            <a:ext cx="6912768" cy="489210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Horizon 2020 project: SPIOMET4HEALTH</a:t>
            </a:r>
          </a:p>
          <a:p>
            <a:pPr lvl="0" algn="ctr">
              <a:lnSpc>
                <a:spcPct val="150000"/>
              </a:lnSpc>
              <a:defRPr/>
            </a:pPr>
            <a:r>
              <a:rPr lang="en-GB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www.spiomet4health.eu</a:t>
            </a:r>
            <a:endParaRPr lang="en-GB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>
              <a:lnSpc>
                <a:spcPct val="150000"/>
              </a:lnSpc>
              <a:defRPr/>
            </a:pPr>
            <a:endParaRPr lang="en-GB" sz="1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en-GB" sz="2000" dirty="0">
                <a:solidFill>
                  <a:srgbClr val="2D686D"/>
                </a:solidFill>
                <a:latin typeface="Calibri"/>
              </a:rPr>
              <a:t>Led by Lourdes Ibáñez &amp; Francis de </a:t>
            </a:r>
            <a:r>
              <a:rPr lang="en-GB" sz="2000" dirty="0" err="1">
                <a:solidFill>
                  <a:srgbClr val="2D686D"/>
                </a:solidFill>
                <a:latin typeface="Calibri"/>
              </a:rPr>
              <a:t>Zegher</a:t>
            </a:r>
            <a:endParaRPr lang="en-GB" sz="2000" dirty="0">
              <a:solidFill>
                <a:srgbClr val="2D686D"/>
              </a:solidFill>
              <a:latin typeface="Calibri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en-GB" sz="2000" dirty="0">
                <a:solidFill>
                  <a:srgbClr val="2D686D"/>
                </a:solidFill>
                <a:latin typeface="Calibri"/>
              </a:rPr>
              <a:t>European consortium of leading PCOS </a:t>
            </a:r>
            <a:r>
              <a:rPr lang="en-GB" sz="2000" dirty="0" err="1">
                <a:solidFill>
                  <a:srgbClr val="2D686D"/>
                </a:solidFill>
                <a:latin typeface="Calibri"/>
              </a:rPr>
              <a:t>centers</a:t>
            </a:r>
            <a:endParaRPr lang="en-GB" sz="2000" dirty="0">
              <a:solidFill>
                <a:srgbClr val="2D686D"/>
              </a:solidFill>
              <a:latin typeface="Calibri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en-GB" sz="2000" dirty="0">
                <a:solidFill>
                  <a:srgbClr val="2D686D"/>
                </a:solidFill>
                <a:latin typeface="Calibri"/>
              </a:rPr>
              <a:t>Study design:</a:t>
            </a:r>
          </a:p>
          <a:p>
            <a:pPr marL="1714500" lvl="3" indent="-342900">
              <a:lnSpc>
                <a:spcPct val="150000"/>
              </a:lnSpc>
              <a:buFont typeface="Courier New" panose="02070309020205020404" pitchFamily="49" charset="0"/>
              <a:buChar char="o"/>
              <a:defRPr/>
            </a:pPr>
            <a:r>
              <a:rPr lang="en-GB" sz="2000" dirty="0">
                <a:solidFill>
                  <a:srgbClr val="2D686D"/>
                </a:solidFill>
                <a:latin typeface="Calibri"/>
              </a:rPr>
              <a:t>Adolescent PCOS (12 – 24 </a:t>
            </a:r>
            <a:r>
              <a:rPr lang="en-GB" sz="2000" dirty="0" err="1">
                <a:solidFill>
                  <a:srgbClr val="2D686D"/>
                </a:solidFill>
                <a:latin typeface="Calibri"/>
              </a:rPr>
              <a:t>yr</a:t>
            </a:r>
            <a:r>
              <a:rPr lang="en-GB" sz="2000" dirty="0">
                <a:solidFill>
                  <a:srgbClr val="2D686D"/>
                </a:solidFill>
                <a:latin typeface="Calibri"/>
              </a:rPr>
              <a:t>); N=364</a:t>
            </a:r>
          </a:p>
          <a:p>
            <a:pPr marL="1714500" lvl="3" indent="-342900">
              <a:lnSpc>
                <a:spcPct val="150000"/>
              </a:lnSpc>
              <a:buFont typeface="Courier New" panose="02070309020205020404" pitchFamily="49" charset="0"/>
              <a:buChar char="o"/>
              <a:defRPr/>
            </a:pPr>
            <a:r>
              <a:rPr lang="en-GB" sz="2000" dirty="0">
                <a:solidFill>
                  <a:srgbClr val="2D686D"/>
                </a:solidFill>
                <a:latin typeface="Calibri"/>
              </a:rPr>
              <a:t>Randomized, double-blind, single tablet </a:t>
            </a:r>
          </a:p>
          <a:p>
            <a:pPr marL="1714500" lvl="3" indent="-342900">
              <a:lnSpc>
                <a:spcPct val="150000"/>
              </a:lnSpc>
              <a:buFont typeface="Courier New" panose="02070309020205020404" pitchFamily="49" charset="0"/>
              <a:buChar char="o"/>
              <a:defRPr/>
            </a:pPr>
            <a:r>
              <a:rPr lang="en-GB" sz="2000" dirty="0">
                <a:solidFill>
                  <a:srgbClr val="2D686D"/>
                </a:solidFill>
                <a:latin typeface="Calibri"/>
              </a:rPr>
              <a:t>Primary endpoint: ovulation rate</a:t>
            </a:r>
          </a:p>
          <a:p>
            <a:pPr marL="1714500" lvl="3" indent="-342900">
              <a:lnSpc>
                <a:spcPct val="150000"/>
              </a:lnSpc>
              <a:buFont typeface="Courier New" panose="02070309020205020404" pitchFamily="49" charset="0"/>
              <a:buChar char="o"/>
              <a:defRPr/>
            </a:pPr>
            <a:r>
              <a:rPr lang="en-GB" sz="2000" dirty="0">
                <a:solidFill>
                  <a:srgbClr val="2D686D"/>
                </a:solidFill>
                <a:latin typeface="Calibri"/>
              </a:rPr>
              <a:t>4 groups: Placebo, PIO, SPIO, SPIOMET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en-GB" sz="2000" dirty="0">
                <a:solidFill>
                  <a:srgbClr val="2D686D"/>
                </a:solidFill>
                <a:latin typeface="Calibri"/>
              </a:rPr>
              <a:t>Key results available by 2025-26</a:t>
            </a:r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id="{79E50477-A844-45F3-BC44-F79871D12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XXI Encuentro de Cooperación </a:t>
            </a:r>
            <a:r>
              <a:rPr lang="en-US" sz="2000" b="1" dirty="0" err="1">
                <a:solidFill>
                  <a:srgbClr val="7B6967"/>
                </a:solidFill>
                <a:latin typeface="Century Gothic" pitchFamily="34" charset="0"/>
              </a:rPr>
              <a:t>Farma</a:t>
            </a:r>
            <a:r>
              <a:rPr lang="en-US" sz="2000" b="1" dirty="0">
                <a:solidFill>
                  <a:srgbClr val="7B6967"/>
                </a:solidFill>
                <a:latin typeface="Century Gothic" pitchFamily="34" charset="0"/>
              </a:rPr>
              <a:t>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77A6690-6E18-40CA-AAE6-FD0685272D09}"/>
              </a:ext>
            </a:extLst>
          </p:cNvPr>
          <p:cNvSpPr txBox="1"/>
          <p:nvPr/>
        </p:nvSpPr>
        <p:spPr>
          <a:xfrm>
            <a:off x="119336" y="927298"/>
            <a:ext cx="2376264" cy="256993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2D686D"/>
            </a:solidFill>
          </a:ln>
        </p:spPr>
        <p:txBody>
          <a:bodyPr wrap="square">
            <a:spAutoFit/>
          </a:bodyPr>
          <a:lstStyle/>
          <a:p>
            <a:r>
              <a:rPr lang="es-ES" sz="1050" b="1" dirty="0">
                <a:solidFill>
                  <a:srgbClr val="2D686D"/>
                </a:solidFill>
              </a:rPr>
              <a:t>Agenda</a:t>
            </a:r>
          </a:p>
          <a:p>
            <a:endParaRPr lang="es-ES" sz="1050" dirty="0">
              <a:solidFill>
                <a:srgbClr val="2D686D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Institutions</a:t>
            </a:r>
            <a:endParaRPr lang="es-ES" sz="1050" dirty="0">
              <a:solidFill>
                <a:srgbClr val="2D686D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Product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Targeted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indication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Mechanisms</a:t>
            </a:r>
            <a:r>
              <a:rPr lang="es-ES" sz="1050" dirty="0">
                <a:solidFill>
                  <a:srgbClr val="2D686D"/>
                </a:solidFill>
              </a:rPr>
              <a:t> of </a:t>
            </a:r>
            <a:r>
              <a:rPr lang="es-ES" sz="1050" dirty="0" err="1">
                <a:solidFill>
                  <a:srgbClr val="2D686D"/>
                </a:solidFill>
              </a:rPr>
              <a:t>action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Differentiating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features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>
                <a:solidFill>
                  <a:srgbClr val="C00000"/>
                </a:solidFill>
              </a:rPr>
              <a:t>Status of </a:t>
            </a:r>
            <a:r>
              <a:rPr lang="es-ES" sz="1050" dirty="0" err="1">
                <a:solidFill>
                  <a:srgbClr val="C00000"/>
                </a:solidFill>
              </a:rPr>
              <a:t>development</a:t>
            </a:r>
            <a:endParaRPr lang="es-ES" sz="1050" dirty="0">
              <a:solidFill>
                <a:srgbClr val="C00000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Intellectual</a:t>
            </a:r>
            <a:r>
              <a:rPr lang="es-ES" sz="1050" dirty="0">
                <a:solidFill>
                  <a:srgbClr val="2D686D"/>
                </a:solidFill>
              </a:rPr>
              <a:t> property</a:t>
            </a: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>
                <a:solidFill>
                  <a:srgbClr val="2D686D"/>
                </a:solidFill>
              </a:rPr>
              <a:t>Pitfalls &amp; </a:t>
            </a:r>
            <a:r>
              <a:rPr lang="en-US" sz="1050" dirty="0">
                <a:solidFill>
                  <a:srgbClr val="2D686D"/>
                </a:solidFill>
              </a:rPr>
              <a:t>risks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Partnering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opportunities</a:t>
            </a:r>
            <a:endParaRPr lang="es-ES" sz="1050" dirty="0">
              <a:solidFill>
                <a:srgbClr val="2D686D"/>
              </a:solidFill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E54D1CD-3101-42F5-A4C0-B8E9837A7B78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61354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>
            <a:extLst>
              <a:ext uri="{FF2B5EF4-FFF2-40B4-BE49-F238E27FC236}">
                <a16:creationId xmlns:a16="http://schemas.microsoft.com/office/drawing/2014/main" id="{79E50477-A844-45F3-BC44-F79871D12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XXI Encuentro de Cooperación </a:t>
            </a:r>
            <a:r>
              <a:rPr lang="en-US" sz="2000" b="1" dirty="0" err="1">
                <a:solidFill>
                  <a:srgbClr val="7B6967"/>
                </a:solidFill>
                <a:latin typeface="Century Gothic" pitchFamily="34" charset="0"/>
              </a:rPr>
              <a:t>Farma</a:t>
            </a:r>
            <a:r>
              <a:rPr lang="en-US" sz="2000" b="1" dirty="0">
                <a:solidFill>
                  <a:srgbClr val="7B6967"/>
                </a:solidFill>
                <a:latin typeface="Century Gothic" pitchFamily="34" charset="0"/>
              </a:rPr>
              <a:t>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77A6690-6E18-40CA-AAE6-FD0685272D09}"/>
              </a:ext>
            </a:extLst>
          </p:cNvPr>
          <p:cNvSpPr txBox="1"/>
          <p:nvPr/>
        </p:nvSpPr>
        <p:spPr>
          <a:xfrm>
            <a:off x="119336" y="927298"/>
            <a:ext cx="2376264" cy="256993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2D686D"/>
            </a:solidFill>
          </a:ln>
        </p:spPr>
        <p:txBody>
          <a:bodyPr wrap="square">
            <a:spAutoFit/>
          </a:bodyPr>
          <a:lstStyle/>
          <a:p>
            <a:r>
              <a:rPr lang="es-ES" sz="1050" b="1" dirty="0">
                <a:solidFill>
                  <a:srgbClr val="2D686D"/>
                </a:solidFill>
              </a:rPr>
              <a:t>Agenda</a:t>
            </a:r>
          </a:p>
          <a:p>
            <a:endParaRPr lang="es-ES" sz="1050" dirty="0">
              <a:solidFill>
                <a:srgbClr val="2D686D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Institutions</a:t>
            </a:r>
            <a:endParaRPr lang="es-ES" sz="1050" dirty="0">
              <a:solidFill>
                <a:srgbClr val="2D686D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Product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Targeted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indication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Mechanisms</a:t>
            </a:r>
            <a:r>
              <a:rPr lang="es-ES" sz="1050" dirty="0">
                <a:solidFill>
                  <a:srgbClr val="2D686D"/>
                </a:solidFill>
              </a:rPr>
              <a:t> of </a:t>
            </a:r>
            <a:r>
              <a:rPr lang="es-ES" sz="1050" dirty="0" err="1">
                <a:solidFill>
                  <a:srgbClr val="2D686D"/>
                </a:solidFill>
              </a:rPr>
              <a:t>action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Differentiating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features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>
                <a:solidFill>
                  <a:srgbClr val="2D686D"/>
                </a:solidFill>
              </a:rPr>
              <a:t>Status of </a:t>
            </a:r>
            <a:r>
              <a:rPr lang="es-ES" sz="1050" dirty="0" err="1">
                <a:solidFill>
                  <a:srgbClr val="2D686D"/>
                </a:solidFill>
              </a:rPr>
              <a:t>development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C00000"/>
                </a:solidFill>
              </a:rPr>
              <a:t>Intellectual</a:t>
            </a:r>
            <a:r>
              <a:rPr lang="es-ES" sz="1050" dirty="0">
                <a:solidFill>
                  <a:srgbClr val="C00000"/>
                </a:solidFill>
              </a:rPr>
              <a:t> property</a:t>
            </a: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>
                <a:solidFill>
                  <a:srgbClr val="2D686D"/>
                </a:solidFill>
              </a:rPr>
              <a:t>Pitfalls &amp; </a:t>
            </a:r>
            <a:r>
              <a:rPr lang="en-US" sz="1050" dirty="0">
                <a:solidFill>
                  <a:srgbClr val="2D686D"/>
                </a:solidFill>
              </a:rPr>
              <a:t>risks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Partnering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opportunities</a:t>
            </a:r>
            <a:endParaRPr lang="es-ES" sz="1050" dirty="0">
              <a:solidFill>
                <a:srgbClr val="2D686D"/>
              </a:solidFill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E54D1CD-3101-42F5-A4C0-B8E9837A7B78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300B538A-230B-AB46-8304-2BD6227ACA55}"/>
              </a:ext>
            </a:extLst>
          </p:cNvPr>
          <p:cNvSpPr txBox="1"/>
          <p:nvPr/>
        </p:nvSpPr>
        <p:spPr>
          <a:xfrm>
            <a:off x="3143672" y="1556792"/>
            <a:ext cx="6912768" cy="465928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SPIOMET for PCOS: patent status</a:t>
            </a:r>
          </a:p>
          <a:p>
            <a:pPr algn="ctr">
              <a:lnSpc>
                <a:spcPct val="150000"/>
              </a:lnSpc>
            </a:pPr>
            <a:endParaRPr lang="en-US" sz="1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Courier New" panose="02070309020205020404" pitchFamily="49" charset="0"/>
              <a:buChar char="o"/>
              <a:defRPr/>
            </a:pPr>
            <a:r>
              <a:rPr lang="en-GB" sz="2000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 managed by Leuven Research &amp; Development</a:t>
            </a:r>
            <a:endParaRPr lang="en-GB" sz="1000" dirty="0">
              <a:solidFill>
                <a:srgbClr val="2D686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Courier New" panose="02070309020205020404" pitchFamily="49" charset="0"/>
              <a:buChar char="o"/>
              <a:defRPr/>
            </a:pPr>
            <a:r>
              <a:rPr lang="en-GB" sz="2000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Patents granted in 2021</a:t>
            </a: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  <a:defRPr/>
            </a:pPr>
            <a:r>
              <a:rPr lang="en-GB" sz="2000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 &amp; UK (EP3368044)</a:t>
            </a: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  <a:defRPr/>
            </a:pPr>
            <a:r>
              <a:rPr lang="en-GB" sz="2000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Russia</a:t>
            </a: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  <a:defRPr/>
            </a:pPr>
            <a:r>
              <a:rPr lang="en-GB" sz="2000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Mexico</a:t>
            </a: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  <a:defRPr/>
            </a:pPr>
            <a:r>
              <a:rPr lang="en-GB" sz="2000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Australia</a:t>
            </a: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  <a:defRPr/>
            </a:pPr>
            <a:r>
              <a:rPr lang="en-GB" sz="2000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(USA)</a:t>
            </a:r>
            <a:endParaRPr lang="en-GB" sz="1000" dirty="0">
              <a:solidFill>
                <a:srgbClr val="2D686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Courier New" panose="02070309020205020404" pitchFamily="49" charset="0"/>
              <a:buChar char="o"/>
              <a:defRPr/>
            </a:pPr>
            <a:r>
              <a:rPr lang="en-GB" sz="2000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Active patent applications worldwide</a:t>
            </a:r>
            <a:endParaRPr lang="en-US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03252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>
            <a:extLst>
              <a:ext uri="{FF2B5EF4-FFF2-40B4-BE49-F238E27FC236}">
                <a16:creationId xmlns:a16="http://schemas.microsoft.com/office/drawing/2014/main" id="{79E50477-A844-45F3-BC44-F79871D12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XXI Encuentro de Cooperación </a:t>
            </a:r>
            <a:r>
              <a:rPr lang="en-US" sz="2000" b="1" dirty="0" err="1">
                <a:solidFill>
                  <a:srgbClr val="7B6967"/>
                </a:solidFill>
                <a:latin typeface="Century Gothic" pitchFamily="34" charset="0"/>
              </a:rPr>
              <a:t>Farma</a:t>
            </a:r>
            <a:r>
              <a:rPr lang="en-US" sz="2000" b="1" dirty="0">
                <a:solidFill>
                  <a:srgbClr val="7B6967"/>
                </a:solidFill>
                <a:latin typeface="Century Gothic" pitchFamily="34" charset="0"/>
              </a:rPr>
              <a:t>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77A6690-6E18-40CA-AAE6-FD0685272D09}"/>
              </a:ext>
            </a:extLst>
          </p:cNvPr>
          <p:cNvSpPr txBox="1"/>
          <p:nvPr/>
        </p:nvSpPr>
        <p:spPr>
          <a:xfrm>
            <a:off x="119336" y="927298"/>
            <a:ext cx="2376264" cy="256993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2D686D"/>
            </a:solidFill>
          </a:ln>
        </p:spPr>
        <p:txBody>
          <a:bodyPr wrap="square">
            <a:spAutoFit/>
          </a:bodyPr>
          <a:lstStyle/>
          <a:p>
            <a:r>
              <a:rPr lang="es-ES" sz="1050" b="1" dirty="0">
                <a:solidFill>
                  <a:srgbClr val="2D686D"/>
                </a:solidFill>
              </a:rPr>
              <a:t>Agenda</a:t>
            </a:r>
          </a:p>
          <a:p>
            <a:endParaRPr lang="es-ES" sz="1050" dirty="0">
              <a:solidFill>
                <a:srgbClr val="2D686D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Institutions</a:t>
            </a:r>
            <a:endParaRPr lang="es-ES" sz="1050" dirty="0">
              <a:solidFill>
                <a:srgbClr val="2D686D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Product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Targeted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indication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Mechanisms</a:t>
            </a:r>
            <a:r>
              <a:rPr lang="es-ES" sz="1050" dirty="0">
                <a:solidFill>
                  <a:srgbClr val="2D686D"/>
                </a:solidFill>
              </a:rPr>
              <a:t> of </a:t>
            </a:r>
            <a:r>
              <a:rPr lang="es-ES" sz="1050" dirty="0" err="1">
                <a:solidFill>
                  <a:srgbClr val="2D686D"/>
                </a:solidFill>
              </a:rPr>
              <a:t>action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Differentiating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features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>
                <a:solidFill>
                  <a:srgbClr val="2D686D"/>
                </a:solidFill>
              </a:rPr>
              <a:t>Status of </a:t>
            </a:r>
            <a:r>
              <a:rPr lang="es-ES" sz="1050" dirty="0" err="1">
                <a:solidFill>
                  <a:srgbClr val="2D686D"/>
                </a:solidFill>
              </a:rPr>
              <a:t>development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Intellectual</a:t>
            </a:r>
            <a:r>
              <a:rPr lang="es-ES" sz="1050" dirty="0">
                <a:solidFill>
                  <a:srgbClr val="2D686D"/>
                </a:solidFill>
              </a:rPr>
              <a:t> property</a:t>
            </a: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>
                <a:solidFill>
                  <a:srgbClr val="C00000"/>
                </a:solidFill>
              </a:rPr>
              <a:t>Pitfalls &amp; </a:t>
            </a:r>
            <a:r>
              <a:rPr lang="en-US" sz="1050" dirty="0">
                <a:solidFill>
                  <a:srgbClr val="C00000"/>
                </a:solidFill>
              </a:rPr>
              <a:t>risks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Partnering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opportunities</a:t>
            </a:r>
            <a:endParaRPr lang="es-ES" sz="1050" dirty="0">
              <a:solidFill>
                <a:srgbClr val="2D686D"/>
              </a:solidFill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E54D1CD-3101-42F5-A4C0-B8E9837A7B78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958D15DC-A489-AD46-A364-2FA4962A07E2}"/>
              </a:ext>
            </a:extLst>
          </p:cNvPr>
          <p:cNvSpPr txBox="1"/>
          <p:nvPr/>
        </p:nvSpPr>
        <p:spPr>
          <a:xfrm>
            <a:off x="3143672" y="1556792"/>
            <a:ext cx="6912768" cy="31745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SPIOMET for PCOS: risks</a:t>
            </a:r>
          </a:p>
          <a:p>
            <a:pPr algn="ctr">
              <a:lnSpc>
                <a:spcPct val="150000"/>
              </a:lnSpc>
            </a:pPr>
            <a:endParaRPr lang="en-US" sz="1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Courier New" panose="02070309020205020404" pitchFamily="49" charset="0"/>
              <a:buChar char="o"/>
              <a:defRPr/>
            </a:pPr>
            <a:r>
              <a:rPr lang="en-GB" sz="2000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Phase 2b: results not available yet</a:t>
            </a:r>
            <a:br>
              <a:rPr lang="en-GB" sz="2000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000" dirty="0">
              <a:solidFill>
                <a:srgbClr val="2D686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Courier New" panose="02070309020205020404" pitchFamily="49" charset="0"/>
              <a:buChar char="o"/>
              <a:defRPr/>
            </a:pPr>
            <a:r>
              <a:rPr lang="en-GB" sz="2000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Beyond phase 2b:</a:t>
            </a:r>
          </a:p>
          <a:p>
            <a:pPr marL="1257300" lvl="2" indent="-342900">
              <a:lnSpc>
                <a:spcPct val="150000"/>
              </a:lnSpc>
              <a:buFont typeface="Courier New" panose="02070309020205020404" pitchFamily="49" charset="0"/>
              <a:buChar char="o"/>
              <a:defRPr/>
            </a:pPr>
            <a:r>
              <a:rPr lang="en-GB" sz="2000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Obese patients: weight loss treatment (GLP-1)</a:t>
            </a:r>
          </a:p>
          <a:p>
            <a:pPr marL="1257300" lvl="2" indent="-342900">
              <a:lnSpc>
                <a:spcPct val="150000"/>
              </a:lnSpc>
              <a:buFont typeface="Courier New" panose="02070309020205020404" pitchFamily="49" charset="0"/>
              <a:buChar char="o"/>
              <a:defRPr/>
            </a:pPr>
            <a:r>
              <a:rPr lang="en-GB" sz="2000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Non-obese patients: no competition in sight …</a:t>
            </a:r>
          </a:p>
        </p:txBody>
      </p:sp>
    </p:spTree>
    <p:extLst>
      <p:ext uri="{BB962C8B-B14F-4D97-AF65-F5344CB8AC3E}">
        <p14:creationId xmlns:p14="http://schemas.microsoft.com/office/powerpoint/2010/main" val="38196483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>
            <a:extLst>
              <a:ext uri="{FF2B5EF4-FFF2-40B4-BE49-F238E27FC236}">
                <a16:creationId xmlns:a16="http://schemas.microsoft.com/office/drawing/2014/main" id="{79E50477-A844-45F3-BC44-F79871D12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XXI Encuentro de Cooperación </a:t>
            </a:r>
            <a:r>
              <a:rPr lang="en-US" sz="2000" b="1" dirty="0" err="1">
                <a:solidFill>
                  <a:srgbClr val="7B6967"/>
                </a:solidFill>
                <a:latin typeface="Century Gothic" pitchFamily="34" charset="0"/>
              </a:rPr>
              <a:t>Farma</a:t>
            </a:r>
            <a:r>
              <a:rPr lang="en-US" sz="2000" b="1" dirty="0">
                <a:solidFill>
                  <a:srgbClr val="7B6967"/>
                </a:solidFill>
                <a:latin typeface="Century Gothic" pitchFamily="34" charset="0"/>
              </a:rPr>
              <a:t>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77A6690-6E18-40CA-AAE6-FD0685272D09}"/>
              </a:ext>
            </a:extLst>
          </p:cNvPr>
          <p:cNvSpPr txBox="1"/>
          <p:nvPr/>
        </p:nvSpPr>
        <p:spPr>
          <a:xfrm>
            <a:off x="119336" y="927298"/>
            <a:ext cx="2376264" cy="256993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2D686D"/>
            </a:solidFill>
          </a:ln>
        </p:spPr>
        <p:txBody>
          <a:bodyPr wrap="square">
            <a:spAutoFit/>
          </a:bodyPr>
          <a:lstStyle/>
          <a:p>
            <a:r>
              <a:rPr lang="es-ES" sz="1050" b="1" dirty="0">
                <a:solidFill>
                  <a:srgbClr val="2D686D"/>
                </a:solidFill>
              </a:rPr>
              <a:t>Agenda</a:t>
            </a:r>
          </a:p>
          <a:p>
            <a:endParaRPr lang="es-ES" sz="1050" dirty="0">
              <a:solidFill>
                <a:srgbClr val="2D686D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Institutions</a:t>
            </a:r>
            <a:endParaRPr lang="es-ES" sz="1050" dirty="0">
              <a:solidFill>
                <a:srgbClr val="2D686D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Product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Targeted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indication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Mechanisms</a:t>
            </a:r>
            <a:r>
              <a:rPr lang="es-ES" sz="1050" dirty="0">
                <a:solidFill>
                  <a:srgbClr val="2D686D"/>
                </a:solidFill>
              </a:rPr>
              <a:t> of </a:t>
            </a:r>
            <a:r>
              <a:rPr lang="es-ES" sz="1050" dirty="0" err="1">
                <a:solidFill>
                  <a:srgbClr val="2D686D"/>
                </a:solidFill>
              </a:rPr>
              <a:t>action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Differentiating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features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>
                <a:solidFill>
                  <a:srgbClr val="2D686D"/>
                </a:solidFill>
              </a:rPr>
              <a:t>Status of </a:t>
            </a:r>
            <a:r>
              <a:rPr lang="es-ES" sz="1050" dirty="0" err="1">
                <a:solidFill>
                  <a:srgbClr val="2D686D"/>
                </a:solidFill>
              </a:rPr>
              <a:t>development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Intellectual</a:t>
            </a:r>
            <a:r>
              <a:rPr lang="es-ES" sz="1050" dirty="0">
                <a:solidFill>
                  <a:srgbClr val="2D686D"/>
                </a:solidFill>
              </a:rPr>
              <a:t> property</a:t>
            </a: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>
                <a:solidFill>
                  <a:srgbClr val="2D686D"/>
                </a:solidFill>
              </a:rPr>
              <a:t>Pitfalls &amp; </a:t>
            </a:r>
            <a:r>
              <a:rPr lang="en-US" sz="1050" dirty="0">
                <a:solidFill>
                  <a:srgbClr val="2D686D"/>
                </a:solidFill>
              </a:rPr>
              <a:t>risks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C00000"/>
                </a:solidFill>
              </a:rPr>
              <a:t>Partnering</a:t>
            </a:r>
            <a:r>
              <a:rPr lang="es-ES" sz="1050" dirty="0">
                <a:solidFill>
                  <a:srgbClr val="C00000"/>
                </a:solidFill>
              </a:rPr>
              <a:t> </a:t>
            </a:r>
            <a:r>
              <a:rPr lang="es-ES" sz="1050" dirty="0" err="1">
                <a:solidFill>
                  <a:srgbClr val="C00000"/>
                </a:solidFill>
              </a:rPr>
              <a:t>opportunities</a:t>
            </a:r>
            <a:endParaRPr lang="es-ES" sz="1050" dirty="0">
              <a:solidFill>
                <a:srgbClr val="C00000"/>
              </a:solidFill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E54D1CD-3101-42F5-A4C0-B8E9837A7B78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9C25BAE8-AF48-954A-AE96-5D7AE5201B2A}"/>
              </a:ext>
            </a:extLst>
          </p:cNvPr>
          <p:cNvSpPr txBox="1"/>
          <p:nvPr/>
        </p:nvSpPr>
        <p:spPr>
          <a:xfrm>
            <a:off x="3143672" y="1556792"/>
            <a:ext cx="6912768" cy="178959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SPIOMET for PCOS: partnering opportunities</a:t>
            </a:r>
          </a:p>
          <a:p>
            <a:pPr algn="ctr">
              <a:lnSpc>
                <a:spcPct val="150000"/>
              </a:lnSpc>
            </a:pPr>
            <a:endParaRPr lang="en-US" sz="1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GB" sz="2000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are looking for a pharmaceutical partner </a:t>
            </a:r>
            <a:br>
              <a:rPr lang="en-GB" sz="2000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solidFill>
                  <a:srgbClr val="2D686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keen to advance SPIOMET beyond Phase 2b.</a:t>
            </a:r>
          </a:p>
        </p:txBody>
      </p:sp>
    </p:spTree>
    <p:extLst>
      <p:ext uri="{BB962C8B-B14F-4D97-AF65-F5344CB8AC3E}">
        <p14:creationId xmlns:p14="http://schemas.microsoft.com/office/powerpoint/2010/main" val="26846466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>
            <a:extLst>
              <a:ext uri="{FF2B5EF4-FFF2-40B4-BE49-F238E27FC236}">
                <a16:creationId xmlns:a16="http://schemas.microsoft.com/office/drawing/2014/main" id="{79E50477-A844-45F3-BC44-F79871D12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XXI Encuentro de Cooperación </a:t>
            </a:r>
            <a:r>
              <a:rPr lang="en-US" sz="2000" b="1" dirty="0" err="1">
                <a:solidFill>
                  <a:srgbClr val="7B6967"/>
                </a:solidFill>
                <a:latin typeface="Century Gothic" pitchFamily="34" charset="0"/>
              </a:rPr>
              <a:t>Farma</a:t>
            </a:r>
            <a:r>
              <a:rPr lang="en-US" sz="2000" b="1" dirty="0">
                <a:solidFill>
                  <a:srgbClr val="7B6967"/>
                </a:solidFill>
                <a:latin typeface="Century Gothic" pitchFamily="34" charset="0"/>
              </a:rPr>
              <a:t>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77A6690-6E18-40CA-AAE6-FD0685272D09}"/>
              </a:ext>
            </a:extLst>
          </p:cNvPr>
          <p:cNvSpPr txBox="1"/>
          <p:nvPr/>
        </p:nvSpPr>
        <p:spPr>
          <a:xfrm>
            <a:off x="119336" y="927298"/>
            <a:ext cx="2376264" cy="256993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2D686D"/>
            </a:solidFill>
          </a:ln>
        </p:spPr>
        <p:txBody>
          <a:bodyPr wrap="square">
            <a:spAutoFit/>
          </a:bodyPr>
          <a:lstStyle/>
          <a:p>
            <a:r>
              <a:rPr lang="es-ES" sz="1050" b="1" dirty="0">
                <a:solidFill>
                  <a:srgbClr val="2D686D"/>
                </a:solidFill>
              </a:rPr>
              <a:t>Agenda</a:t>
            </a:r>
          </a:p>
          <a:p>
            <a:endParaRPr lang="es-ES" sz="1050" dirty="0">
              <a:solidFill>
                <a:srgbClr val="2D686D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Institutions</a:t>
            </a:r>
            <a:endParaRPr lang="es-ES" sz="1050" dirty="0">
              <a:solidFill>
                <a:srgbClr val="2D686D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Product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Targeted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indication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Mechanisms</a:t>
            </a:r>
            <a:r>
              <a:rPr lang="es-ES" sz="1050" dirty="0">
                <a:solidFill>
                  <a:srgbClr val="2D686D"/>
                </a:solidFill>
              </a:rPr>
              <a:t> of </a:t>
            </a:r>
            <a:r>
              <a:rPr lang="es-ES" sz="1050" dirty="0" err="1">
                <a:solidFill>
                  <a:srgbClr val="2D686D"/>
                </a:solidFill>
              </a:rPr>
              <a:t>action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Differentiating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features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>
                <a:solidFill>
                  <a:srgbClr val="2D686D"/>
                </a:solidFill>
              </a:rPr>
              <a:t>Status of </a:t>
            </a:r>
            <a:r>
              <a:rPr lang="es-ES" sz="1050" dirty="0" err="1">
                <a:solidFill>
                  <a:srgbClr val="2D686D"/>
                </a:solidFill>
              </a:rPr>
              <a:t>development</a:t>
            </a:r>
            <a:endParaRPr lang="es-ES" sz="1050" dirty="0">
              <a:solidFill>
                <a:srgbClr val="2D686D"/>
              </a:solidFill>
            </a:endParaRP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Intellectual</a:t>
            </a:r>
            <a:r>
              <a:rPr lang="es-ES" sz="1050" dirty="0">
                <a:solidFill>
                  <a:srgbClr val="2D686D"/>
                </a:solidFill>
              </a:rPr>
              <a:t> property</a:t>
            </a: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>
                <a:solidFill>
                  <a:srgbClr val="2D686D"/>
                </a:solidFill>
              </a:rPr>
              <a:t>Pitfalls &amp; </a:t>
            </a:r>
            <a:r>
              <a:rPr lang="en-US" sz="1050" dirty="0">
                <a:solidFill>
                  <a:srgbClr val="2D686D"/>
                </a:solidFill>
              </a:rPr>
              <a:t>risks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50" dirty="0" err="1">
                <a:solidFill>
                  <a:srgbClr val="2D686D"/>
                </a:solidFill>
              </a:rPr>
              <a:t>Partnering</a:t>
            </a:r>
            <a:r>
              <a:rPr lang="es-ES" sz="1050" dirty="0">
                <a:solidFill>
                  <a:srgbClr val="2D686D"/>
                </a:solidFill>
              </a:rPr>
              <a:t> </a:t>
            </a:r>
            <a:r>
              <a:rPr lang="es-ES" sz="1050" dirty="0" err="1">
                <a:solidFill>
                  <a:srgbClr val="2D686D"/>
                </a:solidFill>
              </a:rPr>
              <a:t>opportunities</a:t>
            </a:r>
            <a:endParaRPr lang="es-ES" sz="1050" dirty="0">
              <a:solidFill>
                <a:srgbClr val="2D686D"/>
              </a:solidFill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E54D1CD-3101-42F5-A4C0-B8E9837A7B78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3BCA7699-7414-F94A-AE16-2867300F0CE3}"/>
              </a:ext>
            </a:extLst>
          </p:cNvPr>
          <p:cNvSpPr txBox="1"/>
          <p:nvPr/>
        </p:nvSpPr>
        <p:spPr>
          <a:xfrm>
            <a:off x="2711624" y="3140968"/>
            <a:ext cx="6912768" cy="10634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!</a:t>
            </a:r>
          </a:p>
        </p:txBody>
      </p:sp>
    </p:spTree>
    <p:extLst>
      <p:ext uri="{BB962C8B-B14F-4D97-AF65-F5344CB8AC3E}">
        <p14:creationId xmlns:p14="http://schemas.microsoft.com/office/powerpoint/2010/main" val="1635026540"/>
      </p:ext>
    </p:extLst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4432</TotalTime>
  <Words>846</Words>
  <Application>Microsoft Macintosh PowerPoint</Application>
  <PresentationFormat>Panorámica</PresentationFormat>
  <Paragraphs>256</Paragraphs>
  <Slides>14</Slides>
  <Notes>1</Notes>
  <HiddenSlides>0</HiddenSlides>
  <MMClips>0</MMClips>
  <ScaleCrop>false</ScaleCrop>
  <HeadingPairs>
    <vt:vector size="8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2" baseType="lpstr">
      <vt:lpstr>Arial</vt:lpstr>
      <vt:lpstr>Calibri</vt:lpstr>
      <vt:lpstr>Century Gothic</vt:lpstr>
      <vt:lpstr>Courier New</vt:lpstr>
      <vt:lpstr>Tahoma</vt:lpstr>
      <vt:lpstr>Wingdings</vt:lpstr>
      <vt:lpstr>Diseño predeterminado</vt:lpstr>
      <vt:lpstr>Prism 5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javier</dc:creator>
  <cp:lastModifiedBy>Lourdes Ibañez Toda</cp:lastModifiedBy>
  <cp:revision>182</cp:revision>
  <dcterms:created xsi:type="dcterms:W3CDTF">2011-02-09T10:32:11Z</dcterms:created>
  <dcterms:modified xsi:type="dcterms:W3CDTF">2021-10-22T13:18:57Z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DISdDocName">
    <vt:lpwstr>PRODF447611</vt:lpwstr>
  </property>
  <property fmtid="{D5CDD505-2E9C-101B-9397-08002B2CF9AE}" pid="3" name="DISProperties">
    <vt:lpwstr>DISdDocName,DIScgiUrl,DISdUser,DISdID,DISTaskPaneUrl</vt:lpwstr>
  </property>
  <property fmtid="{D5CDD505-2E9C-101B-9397-08002B2CF9AE}" pid="4" name="DIScgiUrl">
    <vt:lpwstr>http://domainfarmasites:16200/cs/idcplg</vt:lpwstr>
  </property>
  <property fmtid="{D5CDD505-2E9C-101B-9397-08002B2CF9AE}" pid="5" name="DISdUser">
    <vt:lpwstr>weblogic</vt:lpwstr>
  </property>
  <property fmtid="{D5CDD505-2E9C-101B-9397-08002B2CF9AE}" pid="6" name="DISdID">
    <vt:lpwstr>463288</vt:lpwstr>
  </property>
  <property fmtid="{D5CDD505-2E9C-101B-9397-08002B2CF9AE}" pid="7" name="DISTaskPaneUrl">
    <vt:lpwstr>http://domainfarmasites:16200/cs/idcplg?ClientControlled=DocMan&amp;coreContentOnly=1&amp;WebdavRequest=1&amp;IdcService=DOC_INFO&amp;dID=463288</vt:lpwstr>
  </property>
</Properties>
</file>